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258" r:id="rId2"/>
    <p:sldId id="410" r:id="rId3"/>
    <p:sldId id="413" r:id="rId4"/>
    <p:sldId id="414" r:id="rId5"/>
    <p:sldId id="415" r:id="rId6"/>
    <p:sldId id="416" r:id="rId7"/>
    <p:sldId id="411" r:id="rId8"/>
    <p:sldId id="417" r:id="rId9"/>
    <p:sldId id="418" r:id="rId10"/>
    <p:sldId id="419" r:id="rId11"/>
    <p:sldId id="420" r:id="rId12"/>
    <p:sldId id="421" r:id="rId13"/>
    <p:sldId id="422" r:id="rId14"/>
    <p:sldId id="423" r:id="rId15"/>
    <p:sldId id="424" r:id="rId16"/>
    <p:sldId id="425" r:id="rId17"/>
    <p:sldId id="426" r:id="rId18"/>
    <p:sldId id="482" r:id="rId19"/>
    <p:sldId id="431" r:id="rId20"/>
    <p:sldId id="432" r:id="rId21"/>
    <p:sldId id="433" r:id="rId22"/>
    <p:sldId id="436" r:id="rId23"/>
    <p:sldId id="437" r:id="rId24"/>
    <p:sldId id="438" r:id="rId25"/>
    <p:sldId id="439" r:id="rId26"/>
    <p:sldId id="440" r:id="rId27"/>
    <p:sldId id="441" r:id="rId28"/>
    <p:sldId id="412" r:id="rId29"/>
    <p:sldId id="442" r:id="rId30"/>
    <p:sldId id="443"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4" r:id="rId51"/>
    <p:sldId id="465" r:id="rId52"/>
    <p:sldId id="467" r:id="rId53"/>
    <p:sldId id="468" r:id="rId54"/>
    <p:sldId id="469" r:id="rId55"/>
    <p:sldId id="470" r:id="rId56"/>
    <p:sldId id="471" r:id="rId57"/>
    <p:sldId id="472" r:id="rId58"/>
    <p:sldId id="473" r:id="rId59"/>
    <p:sldId id="475" r:id="rId60"/>
    <p:sldId id="474" r:id="rId61"/>
    <p:sldId id="476" r:id="rId62"/>
    <p:sldId id="478" r:id="rId63"/>
    <p:sldId id="479" r:id="rId64"/>
    <p:sldId id="480" r:id="rId65"/>
    <p:sldId id="481" r:id="rId66"/>
    <p:sldId id="427" r:id="rId67"/>
    <p:sldId id="428" r:id="rId68"/>
    <p:sldId id="429" r:id="rId69"/>
    <p:sldId id="434" r:id="rId70"/>
    <p:sldId id="435" r:id="rId71"/>
    <p:sldId id="463"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D6A5C0-90FB-8B50-3977-C7A7648A227B}" name="lawrence leiter" initials="ll" userId="e69f6ce56f6a808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AE9"/>
    <a:srgbClr val="35737F"/>
    <a:srgbClr val="4AA7BA"/>
    <a:srgbClr val="85C4D1"/>
    <a:srgbClr val="4291A0"/>
    <a:srgbClr val="BD1828"/>
    <a:srgbClr val="5E7B7F"/>
    <a:srgbClr val="DA42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83" autoAdjust="0"/>
    <p:restoredTop sz="74466" autoAdjust="0"/>
  </p:normalViewPr>
  <p:slideViewPr>
    <p:cSldViewPr snapToGrid="0">
      <p:cViewPr varScale="1">
        <p:scale>
          <a:sx n="82" d="100"/>
          <a:sy n="82" d="100"/>
        </p:scale>
        <p:origin x="2520" y="1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Macro-Enabled_Worksheet1.xlsm"/><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70100735990717"/>
          <c:y val="7.9883720930232632E-2"/>
          <c:w val="0.84905862085550499"/>
          <c:h val="0.75960077479230725"/>
        </c:manualLayout>
      </c:layout>
      <c:barChart>
        <c:barDir val="col"/>
        <c:grouping val="clustered"/>
        <c:varyColors val="0"/>
        <c:ser>
          <c:idx val="0"/>
          <c:order val="0"/>
          <c:tx>
            <c:strRef>
              <c:f>Sheet1!$B$1</c:f>
              <c:strCache>
                <c:ptCount val="1"/>
                <c:pt idx="0">
                  <c:v>&lt;20</c:v>
                </c:pt>
              </c:strCache>
            </c:strRef>
          </c:tx>
          <c:spPr>
            <a:solidFill>
              <a:srgbClr val="4AA7BA"/>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Sheet1!$B$2:$B$6</c:f>
              <c:numCache>
                <c:formatCode>General</c:formatCode>
                <c:ptCount val="5"/>
                <c:pt idx="0" formatCode="0.0">
                  <c:v>23</c:v>
                </c:pt>
                <c:pt idx="1">
                  <c:v>3.7</c:v>
                </c:pt>
                <c:pt idx="2">
                  <c:v>8.1999999999999993</c:v>
                </c:pt>
                <c:pt idx="3">
                  <c:v>2.4</c:v>
                </c:pt>
                <c:pt idx="4">
                  <c:v>2.1</c:v>
                </c:pt>
              </c:numCache>
            </c:numRef>
          </c:val>
          <c:extLst>
            <c:ext xmlns:c16="http://schemas.microsoft.com/office/drawing/2014/chart" uri="{C3380CC4-5D6E-409C-BE32-E72D297353CC}">
              <c16:uniqueId val="{00000000-09F2-442E-9036-4B7642B2BA2D}"/>
            </c:ext>
          </c:extLst>
        </c:ser>
        <c:ser>
          <c:idx val="1"/>
          <c:order val="1"/>
          <c:tx>
            <c:strRef>
              <c:f>Sheet1!$C$1</c:f>
              <c:strCache>
                <c:ptCount val="1"/>
                <c:pt idx="0">
                  <c:v>20-50</c:v>
                </c:pt>
              </c:strCache>
            </c:strRef>
          </c:tx>
          <c:spPr>
            <a:solidFill>
              <a:srgbClr val="35737F"/>
            </a:solidFill>
          </c:spPr>
          <c:invertIfNegative val="0"/>
          <c:dLbls>
            <c:dLbl>
              <c:idx val="0"/>
              <c:layout>
                <c:manualLayout>
                  <c:x val="-2.5867927353340449E-17"/>
                  <c:y val="1.02242958251060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Sheet1!$C$2:$C$6</c:f>
              <c:numCache>
                <c:formatCode>General</c:formatCode>
                <c:ptCount val="5"/>
                <c:pt idx="0">
                  <c:v>24.3</c:v>
                </c:pt>
                <c:pt idx="1">
                  <c:v>3.7</c:v>
                </c:pt>
                <c:pt idx="2" formatCode="0.0">
                  <c:v>8</c:v>
                </c:pt>
                <c:pt idx="3">
                  <c:v>2.6</c:v>
                </c:pt>
                <c:pt idx="4">
                  <c:v>1.5</c:v>
                </c:pt>
              </c:numCache>
            </c:numRef>
          </c:val>
          <c:extLst>
            <c:ext xmlns:c16="http://schemas.microsoft.com/office/drawing/2014/chart" uri="{C3380CC4-5D6E-409C-BE32-E72D297353CC}">
              <c16:uniqueId val="{00000002-09F2-442E-9036-4B7642B2BA2D}"/>
            </c:ext>
          </c:extLst>
        </c:ser>
        <c:ser>
          <c:idx val="2"/>
          <c:order val="2"/>
          <c:tx>
            <c:strRef>
              <c:f>Sheet1!$D$1</c:f>
              <c:strCache>
                <c:ptCount val="1"/>
                <c:pt idx="0">
                  <c:v>50-70</c:v>
                </c:pt>
              </c:strCache>
            </c:strRef>
          </c:tx>
          <c:spPr>
            <a:solidFill>
              <a:srgbClr val="FFC000"/>
            </a:solidFill>
          </c:spPr>
          <c:invertIfNegative val="0"/>
          <c:dLbls>
            <c:dLbl>
              <c:idx val="0"/>
              <c:layout>
                <c:manualLayout>
                  <c:x val="5.5529564027336029E-3"/>
                  <c:y val="-1.363239443347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SAE</c:v>
                </c:pt>
                <c:pt idx="1">
                  <c:v>AE-&gt;Discon</c:v>
                </c:pt>
                <c:pt idx="2">
                  <c:v>New DM</c:v>
                </c:pt>
                <c:pt idx="3">
                  <c:v>Cancer</c:v>
                </c:pt>
                <c:pt idx="4">
                  <c:v>Cataract</c:v>
                </c:pt>
              </c:strCache>
            </c:strRef>
          </c:cat>
          <c:val>
            <c:numRef>
              <c:f>Sheet1!$D$2:$D$6</c:f>
              <c:numCache>
                <c:formatCode>General</c:formatCode>
                <c:ptCount val="5"/>
                <c:pt idx="0">
                  <c:v>24.3</c:v>
                </c:pt>
                <c:pt idx="1">
                  <c:v>3.6</c:v>
                </c:pt>
                <c:pt idx="2">
                  <c:v>8.6</c:v>
                </c:pt>
                <c:pt idx="3">
                  <c:v>2.5</c:v>
                </c:pt>
                <c:pt idx="4">
                  <c:v>1.8</c:v>
                </c:pt>
              </c:numCache>
            </c:numRef>
          </c:val>
          <c:extLst>
            <c:ext xmlns:c16="http://schemas.microsoft.com/office/drawing/2014/chart" uri="{C3380CC4-5D6E-409C-BE32-E72D297353CC}">
              <c16:uniqueId val="{00000004-09F2-442E-9036-4B7642B2BA2D}"/>
            </c:ext>
          </c:extLst>
        </c:ser>
        <c:ser>
          <c:idx val="3"/>
          <c:order val="3"/>
          <c:tx>
            <c:strRef>
              <c:f>Sheet1!$E$1</c:f>
              <c:strCache>
                <c:ptCount val="1"/>
                <c:pt idx="0">
                  <c:v>70-100</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Sheet1!$E$2:$E$6</c:f>
              <c:numCache>
                <c:formatCode>General</c:formatCode>
                <c:ptCount val="5"/>
                <c:pt idx="0">
                  <c:v>22.5</c:v>
                </c:pt>
                <c:pt idx="1">
                  <c:v>3.1</c:v>
                </c:pt>
                <c:pt idx="2">
                  <c:v>7.7</c:v>
                </c:pt>
                <c:pt idx="3">
                  <c:v>2.2000000000000002</c:v>
                </c:pt>
                <c:pt idx="4">
                  <c:v>1.8</c:v>
                </c:pt>
              </c:numCache>
            </c:numRef>
          </c:val>
          <c:extLst>
            <c:ext xmlns:c16="http://schemas.microsoft.com/office/drawing/2014/chart" uri="{C3380CC4-5D6E-409C-BE32-E72D297353CC}">
              <c16:uniqueId val="{00000005-09F2-442E-9036-4B7642B2BA2D}"/>
            </c:ext>
          </c:extLst>
        </c:ser>
        <c:ser>
          <c:idx val="4"/>
          <c:order val="4"/>
          <c:tx>
            <c:strRef>
              <c:f>Sheet1!$F$1</c:f>
              <c:strCache>
                <c:ptCount val="1"/>
                <c:pt idx="0">
                  <c:v>≥100</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Sheet1!$F$2:$F$6</c:f>
              <c:numCache>
                <c:formatCode>General</c:formatCode>
                <c:ptCount val="5"/>
                <c:pt idx="0">
                  <c:v>23.3</c:v>
                </c:pt>
                <c:pt idx="1">
                  <c:v>3.4</c:v>
                </c:pt>
                <c:pt idx="2">
                  <c:v>7.9</c:v>
                </c:pt>
                <c:pt idx="3">
                  <c:v>2.2999999999999998</c:v>
                </c:pt>
                <c:pt idx="4">
                  <c:v>1.3</c:v>
                </c:pt>
              </c:numCache>
            </c:numRef>
          </c:val>
          <c:extLst>
            <c:ext xmlns:c16="http://schemas.microsoft.com/office/drawing/2014/chart" uri="{C3380CC4-5D6E-409C-BE32-E72D297353CC}">
              <c16:uniqueId val="{00000006-09F2-442E-9036-4B7642B2BA2D}"/>
            </c:ext>
          </c:extLst>
        </c:ser>
        <c:dLbls>
          <c:dLblPos val="outEnd"/>
          <c:showLegendKey val="0"/>
          <c:showVal val="1"/>
          <c:showCatName val="0"/>
          <c:showSerName val="0"/>
          <c:showPercent val="0"/>
          <c:showBubbleSize val="0"/>
        </c:dLbls>
        <c:gapWidth val="40"/>
        <c:axId val="1307440111"/>
        <c:axId val="1"/>
      </c:barChart>
      <c:catAx>
        <c:axId val="1307440111"/>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25"/>
        </c:scaling>
        <c:delete val="0"/>
        <c:axPos val="l"/>
        <c:title>
          <c:tx>
            <c:rich>
              <a:bodyPr/>
              <a:lstStyle/>
              <a:p>
                <a:pPr>
                  <a:defRPr sz="1200">
                    <a:latin typeface="Arial Narrow" panose="020B0606020202030204" pitchFamily="34" charset="0"/>
                  </a:defRPr>
                </a:pPr>
                <a:r>
                  <a:rPr lang="en-US" sz="1200" b="1">
                    <a:latin typeface="Arial Narrow" panose="020B0606020202030204" pitchFamily="34" charset="0"/>
                  </a:rPr>
                  <a:t>Patients (%)</a:t>
                </a:r>
              </a:p>
            </c:rich>
          </c:tx>
          <c:layout>
            <c:manualLayout>
              <c:xMode val="edge"/>
              <c:yMode val="edge"/>
              <c:x val="0"/>
              <c:y val="0.35704904817441313"/>
            </c:manualLayout>
          </c:layout>
          <c:overlay val="0"/>
        </c:title>
        <c:numFmt formatCode="0.0" sourceLinked="1"/>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307440111"/>
        <c:crosses val="autoZero"/>
        <c:crossBetween val="between"/>
        <c:majorUnit val="5"/>
      </c:valAx>
      <c:spPr>
        <a:noFill/>
        <a:ln w="15774">
          <a:noFill/>
        </a:ln>
      </c:spPr>
    </c:plotArea>
    <c:plotVisOnly val="1"/>
    <c:dispBlanksAs val="gap"/>
    <c:showDLblsOverMax val="0"/>
  </c:chart>
  <c:txPr>
    <a:bodyPr/>
    <a:lstStyle/>
    <a:p>
      <a:pPr>
        <a:defRPr sz="1118"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342629046369471E-2"/>
          <c:y val="5.8953488372093021E-2"/>
          <c:w val="0.92619335083114607"/>
          <c:h val="0.78578300677531587"/>
        </c:manualLayout>
      </c:layout>
      <c:barChart>
        <c:barDir val="col"/>
        <c:grouping val="clustered"/>
        <c:varyColors val="0"/>
        <c:ser>
          <c:idx val="0"/>
          <c:order val="0"/>
          <c:tx>
            <c:strRef>
              <c:f>Sheet1!$B$1</c:f>
              <c:strCache>
                <c:ptCount val="1"/>
                <c:pt idx="0">
                  <c:v>&lt; 20 (&lt; 0.5)</c:v>
                </c:pt>
              </c:strCache>
            </c:strRef>
          </c:tx>
          <c:spPr>
            <a:solidFill>
              <a:srgbClr val="4291A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Sheet1!$B$2:$B$6</c:f>
              <c:numCache>
                <c:formatCode>General</c:formatCode>
                <c:ptCount val="5"/>
                <c:pt idx="0">
                  <c:v>1.8</c:v>
                </c:pt>
                <c:pt idx="1">
                  <c:v>1.5</c:v>
                </c:pt>
                <c:pt idx="2">
                  <c:v>0.7</c:v>
                </c:pt>
                <c:pt idx="3">
                  <c:v>0.9</c:v>
                </c:pt>
                <c:pt idx="4">
                  <c:v>0.1</c:v>
                </c:pt>
              </c:numCache>
            </c:numRef>
          </c:val>
          <c:extLst>
            <c:ext xmlns:c16="http://schemas.microsoft.com/office/drawing/2014/chart" uri="{C3380CC4-5D6E-409C-BE32-E72D297353CC}">
              <c16:uniqueId val="{00000000-20B6-4012-9174-364C114E5E14}"/>
            </c:ext>
          </c:extLst>
        </c:ser>
        <c:ser>
          <c:idx val="1"/>
          <c:order val="1"/>
          <c:tx>
            <c:strRef>
              <c:f>Sheet1!$C$1</c:f>
              <c:strCache>
                <c:ptCount val="1"/>
                <c:pt idx="0">
                  <c:v>20–50 (0.5–1.3)</c:v>
                </c:pt>
              </c:strCache>
            </c:strRef>
          </c:tx>
          <c:spPr>
            <a:solidFill>
              <a:srgbClr val="35737F"/>
            </a:solidFill>
          </c:spPr>
          <c:invertIfNegative val="0"/>
          <c:dLbls>
            <c:spPr>
              <a:noFill/>
              <a:ln>
                <a:noFill/>
              </a:ln>
              <a:effectLst/>
            </c:spPr>
            <c:txPr>
              <a:bodyPr wrap="square" lIns="38100" tIns="19050" rIns="38100" bIns="19050" anchor="ctr">
                <a:spAutoFit/>
              </a:bodyPr>
              <a:lstStyle/>
              <a:p>
                <a:pPr>
                  <a:defRPr sz="700" b="1" baseline="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Sheet1!$C$2:$C$6</c:f>
              <c:numCache>
                <c:formatCode>General</c:formatCode>
                <c:ptCount val="5"/>
                <c:pt idx="0">
                  <c:v>1.5</c:v>
                </c:pt>
                <c:pt idx="1">
                  <c:v>1.5</c:v>
                </c:pt>
                <c:pt idx="2">
                  <c:v>0.7</c:v>
                </c:pt>
                <c:pt idx="3">
                  <c:v>1.1000000000000001</c:v>
                </c:pt>
                <c:pt idx="4">
                  <c:v>0.2</c:v>
                </c:pt>
              </c:numCache>
            </c:numRef>
          </c:val>
          <c:extLst>
            <c:ext xmlns:c16="http://schemas.microsoft.com/office/drawing/2014/chart" uri="{C3380CC4-5D6E-409C-BE32-E72D297353CC}">
              <c16:uniqueId val="{00000001-20B6-4012-9174-364C114E5E14}"/>
            </c:ext>
          </c:extLst>
        </c:ser>
        <c:ser>
          <c:idx val="2"/>
          <c:order val="2"/>
          <c:tx>
            <c:strRef>
              <c:f>Sheet1!$D$1</c:f>
              <c:strCache>
                <c:ptCount val="1"/>
                <c:pt idx="0">
                  <c:v>50–70 (1.3–1.8)</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Sheet1!$D$2:$D$6</c:f>
              <c:numCache>
                <c:formatCode>General</c:formatCode>
                <c:ptCount val="5"/>
                <c:pt idx="0">
                  <c:v>1.5</c:v>
                </c:pt>
                <c:pt idx="1">
                  <c:v>2.2000000000000002</c:v>
                </c:pt>
                <c:pt idx="2">
                  <c:v>0.6</c:v>
                </c:pt>
                <c:pt idx="3" formatCode="0.0">
                  <c:v>1</c:v>
                </c:pt>
                <c:pt idx="4">
                  <c:v>0.2</c:v>
                </c:pt>
              </c:numCache>
            </c:numRef>
          </c:val>
          <c:extLst>
            <c:ext xmlns:c16="http://schemas.microsoft.com/office/drawing/2014/chart" uri="{C3380CC4-5D6E-409C-BE32-E72D297353CC}">
              <c16:uniqueId val="{00000002-20B6-4012-9174-364C114E5E14}"/>
            </c:ext>
          </c:extLst>
        </c:ser>
        <c:ser>
          <c:idx val="3"/>
          <c:order val="3"/>
          <c:tx>
            <c:strRef>
              <c:f>Sheet1!$E$1</c:f>
              <c:strCache>
                <c:ptCount val="1"/>
                <c:pt idx="0">
                  <c:v>70–100 (1.8–2.6)</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Sheet1!$E$2:$E$6</c:f>
              <c:numCache>
                <c:formatCode>General</c:formatCode>
                <c:ptCount val="5"/>
                <c:pt idx="0">
                  <c:v>1.3</c:v>
                </c:pt>
                <c:pt idx="1">
                  <c:v>1.6</c:v>
                </c:pt>
                <c:pt idx="2">
                  <c:v>0.8</c:v>
                </c:pt>
                <c:pt idx="3">
                  <c:v>0.9</c:v>
                </c:pt>
                <c:pt idx="4">
                  <c:v>0.2</c:v>
                </c:pt>
              </c:numCache>
            </c:numRef>
          </c:val>
          <c:extLst>
            <c:ext xmlns:c16="http://schemas.microsoft.com/office/drawing/2014/chart" uri="{C3380CC4-5D6E-409C-BE32-E72D297353CC}">
              <c16:uniqueId val="{00000003-20B6-4012-9174-364C114E5E14}"/>
            </c:ext>
          </c:extLst>
        </c:ser>
        <c:ser>
          <c:idx val="4"/>
          <c:order val="4"/>
          <c:tx>
            <c:strRef>
              <c:f>Sheet1!$F$1</c:f>
              <c:strCache>
                <c:ptCount val="1"/>
                <c:pt idx="0">
                  <c:v>≥ 100 (≥ 2.6)</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Sheet1!$F$2:$F$6</c:f>
              <c:numCache>
                <c:formatCode>General</c:formatCode>
                <c:ptCount val="5"/>
                <c:pt idx="0">
                  <c:v>1.2</c:v>
                </c:pt>
                <c:pt idx="1">
                  <c:v>1.9</c:v>
                </c:pt>
                <c:pt idx="2">
                  <c:v>0.6</c:v>
                </c:pt>
                <c:pt idx="3" formatCode="0.0">
                  <c:v>1</c:v>
                </c:pt>
                <c:pt idx="4">
                  <c:v>0.2</c:v>
                </c:pt>
              </c:numCache>
            </c:numRef>
          </c:val>
          <c:extLst>
            <c:ext xmlns:c16="http://schemas.microsoft.com/office/drawing/2014/chart" uri="{C3380CC4-5D6E-409C-BE32-E72D297353CC}">
              <c16:uniqueId val="{00000004-20B6-4012-9174-364C114E5E14}"/>
            </c:ext>
          </c:extLst>
        </c:ser>
        <c:dLbls>
          <c:dLblPos val="outEnd"/>
          <c:showLegendKey val="0"/>
          <c:showVal val="1"/>
          <c:showCatName val="0"/>
          <c:showSerName val="0"/>
          <c:showPercent val="0"/>
          <c:showBubbleSize val="0"/>
        </c:dLbls>
        <c:gapWidth val="40"/>
        <c:axId val="1307157215"/>
        <c:axId val="1"/>
      </c:barChart>
      <c:catAx>
        <c:axId val="1307157215"/>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971"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10"/>
        </c:scaling>
        <c:delete val="0"/>
        <c:axPos val="l"/>
        <c:numFmt formatCode="General" sourceLinked="1"/>
        <c:majorTickMark val="out"/>
        <c:minorTickMark val="none"/>
        <c:tickLblPos val="nextTo"/>
        <c:spPr>
          <a:ln>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307157215"/>
        <c:crosses val="autoZero"/>
        <c:crossBetween val="between"/>
        <c:majorUnit val="5"/>
      </c:valAx>
      <c:spPr>
        <a:noFill/>
        <a:ln w="13708">
          <a:noFill/>
        </a:ln>
      </c:spPr>
    </c:plotArea>
    <c:legend>
      <c:legendPos val="r"/>
      <c:legendEntry>
        <c:idx val="0"/>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1"/>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2"/>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3"/>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4"/>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ayout>
        <c:manualLayout>
          <c:xMode val="edge"/>
          <c:yMode val="edge"/>
          <c:x val="0.12410138513543305"/>
          <c:y val="0"/>
          <c:w val="0.78438510468775291"/>
          <c:h val="0.21206708326431417"/>
        </c:manualLayout>
      </c:layout>
      <c:overlay val="0"/>
      <c:spPr>
        <a:noFill/>
      </c:spPr>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
    <c:plotVisOnly val="1"/>
    <c:dispBlanksAs val="gap"/>
    <c:showDLblsOverMax val="0"/>
  </c:chart>
  <c:txPr>
    <a:bodyPr/>
    <a:lstStyle/>
    <a:p>
      <a:pPr>
        <a:defRPr sz="971" b="0" i="0" u="none" strike="noStrike" baseline="0">
          <a:solidFill>
            <a:srgbClr val="000000"/>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F48C-4656-AC9F-DCA8815137BD}"/>
              </c:ext>
            </c:extLst>
          </c:dPt>
          <c:dPt>
            <c:idx val="1"/>
            <c:invertIfNegative val="0"/>
            <c:bubble3D val="0"/>
            <c:spPr>
              <a:solidFill>
                <a:srgbClr val="FFC000"/>
              </a:solidFill>
              <a:ln>
                <a:noFill/>
              </a:ln>
              <a:effectLst/>
            </c:spPr>
            <c:extLst>
              <c:ext xmlns:c16="http://schemas.microsoft.com/office/drawing/2014/chart" uri="{C3380CC4-5D6E-409C-BE32-E72D297353CC}">
                <c16:uniqueId val="{00000001-F48C-4656-AC9F-DCA8815137BD}"/>
              </c:ext>
            </c:extLst>
          </c:dPt>
          <c:dPt>
            <c:idx val="2"/>
            <c:invertIfNegative val="0"/>
            <c:bubble3D val="0"/>
            <c:spPr>
              <a:solidFill>
                <a:srgbClr val="35737F"/>
              </a:solidFill>
              <a:ln>
                <a:noFill/>
              </a:ln>
              <a:effectLst/>
            </c:spPr>
            <c:extLst>
              <c:ext xmlns:c16="http://schemas.microsoft.com/office/drawing/2014/chart" uri="{C3380CC4-5D6E-409C-BE32-E72D297353CC}">
                <c16:uniqueId val="{00000003-F48C-4656-AC9F-DCA8815137B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7.3</c:v>
                </c:pt>
                <c:pt idx="1">
                  <c:v>7.9</c:v>
                </c:pt>
                <c:pt idx="2">
                  <c:v>11.9</c:v>
                </c:pt>
              </c:numCache>
            </c:numRef>
          </c:val>
          <c:extLst>
            <c:ext xmlns:c16="http://schemas.microsoft.com/office/drawing/2014/chart" uri="{C3380CC4-5D6E-409C-BE32-E72D297353CC}">
              <c16:uniqueId val="{00000004-F48C-4656-AC9F-DCA8815137BD}"/>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LDL-C achieved</a:t>
                </a:r>
                <a:r>
                  <a:rPr lang="en-GB" sz="1200" b="1" baseline="0">
                    <a:solidFill>
                      <a:schemeClr val="tx1"/>
                    </a:solidFill>
                    <a:latin typeface="Arial Narrow" panose="020B0606020202030204" pitchFamily="34" charset="0"/>
                  </a:rPr>
                  <a:t> at week 4, </a:t>
                </a:r>
                <a:r>
                  <a:rPr lang="en-GB" sz="1200" b="1">
                    <a:solidFill>
                      <a:schemeClr val="tx1"/>
                    </a:solidFill>
                    <a:latin typeface="Arial Narrow" panose="020B0606020202030204" pitchFamily="34" charset="0"/>
                  </a:rPr>
                  <a:t>mg/dL (mmol/L)</a:t>
                </a:r>
              </a:p>
            </c:rich>
          </c:tx>
          <c:layout>
            <c:manualLayout>
              <c:xMode val="edge"/>
              <c:yMode val="edge"/>
              <c:x val="0.22916757334403923"/>
              <c:y val="0.9074218334770048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Patients </a:t>
                </a:r>
                <a:r>
                  <a:rPr lang="en-GB" sz="1200" b="1" baseline="0">
                    <a:solidFill>
                      <a:schemeClr val="tx1"/>
                    </a:solidFill>
                    <a:latin typeface="Arial Narrow" panose="020B0606020202030204" pitchFamily="34" charset="0"/>
                  </a:rPr>
                  <a:t>(%)</a:t>
                </a:r>
                <a:endParaRPr lang="en-GB" sz="1200" b="1">
                  <a:solidFill>
                    <a:schemeClr val="tx1"/>
                  </a:solidFill>
                  <a:latin typeface="Arial Narrow" panose="020B0606020202030204" pitchFamily="34" charset="0"/>
                </a:endParaRPr>
              </a:p>
            </c:rich>
          </c:tx>
          <c:layout>
            <c:manualLayout>
              <c:xMode val="edge"/>
              <c:yMode val="edge"/>
              <c:x val="1.3222739864145197E-2"/>
              <c:y val="0.2353014659156949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Secondary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2FAB-4F0D-8178-8979510759C6}"/>
              </c:ext>
            </c:extLst>
          </c:dPt>
          <c:dPt>
            <c:idx val="1"/>
            <c:invertIfNegative val="0"/>
            <c:bubble3D val="0"/>
            <c:spPr>
              <a:solidFill>
                <a:srgbClr val="FFC000"/>
              </a:solidFill>
              <a:ln>
                <a:noFill/>
              </a:ln>
              <a:effectLst/>
            </c:spPr>
            <c:extLst>
              <c:ext xmlns:c16="http://schemas.microsoft.com/office/drawing/2014/chart" uri="{C3380CC4-5D6E-409C-BE32-E72D297353CC}">
                <c16:uniqueId val="{00000001-2FAB-4F0D-8178-8979510759C6}"/>
              </c:ext>
            </c:extLst>
          </c:dPt>
          <c:dPt>
            <c:idx val="2"/>
            <c:invertIfNegative val="0"/>
            <c:bubble3D val="0"/>
            <c:spPr>
              <a:solidFill>
                <a:srgbClr val="35737F"/>
              </a:solidFill>
              <a:ln>
                <a:noFill/>
              </a:ln>
              <a:effectLst/>
            </c:spPr>
            <c:extLst>
              <c:ext xmlns:c16="http://schemas.microsoft.com/office/drawing/2014/chart" uri="{C3380CC4-5D6E-409C-BE32-E72D297353CC}">
                <c16:uniqueId val="{00000003-2FAB-4F0D-8178-8979510759C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4.4000000000000004</c:v>
                </c:pt>
                <c:pt idx="1">
                  <c:v>4.9000000000000004</c:v>
                </c:pt>
                <c:pt idx="2">
                  <c:v>7.8</c:v>
                </c:pt>
              </c:numCache>
            </c:numRef>
          </c:val>
          <c:extLst>
            <c:ext xmlns:c16="http://schemas.microsoft.com/office/drawing/2014/chart" uri="{C3380CC4-5D6E-409C-BE32-E72D297353CC}">
              <c16:uniqueId val="{00000004-2FAB-4F0D-8178-8979510759C6}"/>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LDL-C achieved</a:t>
                </a:r>
                <a:r>
                  <a:rPr lang="en-GB" sz="1200" b="1" baseline="0">
                    <a:solidFill>
                      <a:schemeClr val="tx1"/>
                    </a:solidFill>
                    <a:latin typeface="Arial Narrow" panose="020B0606020202030204" pitchFamily="34" charset="0"/>
                  </a:rPr>
                  <a:t> at week 4, </a:t>
                </a:r>
                <a:r>
                  <a:rPr lang="en-GB" sz="1200" b="1">
                    <a:solidFill>
                      <a:schemeClr val="tx1"/>
                    </a:solidFill>
                    <a:latin typeface="Arial Narrow" panose="020B0606020202030204" pitchFamily="34" charset="0"/>
                  </a:rPr>
                  <a:t>mg/dL (mmol/L)</a:t>
                </a:r>
              </a:p>
            </c:rich>
          </c:tx>
          <c:layout>
            <c:manualLayout>
              <c:xMode val="edge"/>
              <c:yMode val="edge"/>
              <c:x val="0.23094587568167388"/>
              <c:y val="0.898194999300178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GB" sz="1200" b="1">
                    <a:solidFill>
                      <a:schemeClr val="tx1"/>
                    </a:solidFill>
                  </a:rPr>
                  <a:t>Patients </a:t>
                </a:r>
                <a:r>
                  <a:rPr lang="en-GB" sz="1200" b="1" baseline="0">
                    <a:solidFill>
                      <a:schemeClr val="tx1"/>
                    </a:solidFill>
                  </a:rPr>
                  <a:t>(%)</a:t>
                </a:r>
                <a:endParaRPr lang="en-GB" sz="1200" b="1">
                  <a:solidFill>
                    <a:schemeClr val="tx1"/>
                  </a:solidFill>
                </a:endParaRPr>
              </a:p>
            </c:rich>
          </c:tx>
          <c:layout>
            <c:manualLayout>
              <c:xMode val="edge"/>
              <c:yMode val="edge"/>
              <c:x val="5.2890959456580794E-3"/>
              <c:y val="0.23430230069824104"/>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46435464"/>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380308179454"/>
          <c:y val="5.416519588017818E-2"/>
          <c:w val="0.8127284667712632"/>
          <c:h val="0.78737524515092994"/>
        </c:manualLayout>
      </c:layout>
      <c:lineChart>
        <c:grouping val="standard"/>
        <c:varyColors val="0"/>
        <c:ser>
          <c:idx val="0"/>
          <c:order val="0"/>
          <c:tx>
            <c:strRef>
              <c:f>'Key SEP'!$B$1:$B$2</c:f>
              <c:strCache>
                <c:ptCount val="2"/>
                <c:pt idx="0">
                  <c:v>FOURIER Key SEP, Prior MI &lt;1 Year</c:v>
                </c:pt>
                <c:pt idx="1">
                  <c:v>Placebo</c:v>
                </c:pt>
              </c:strCache>
            </c:strRef>
          </c:tx>
          <c:spPr>
            <a:ln w="31750" cap="rnd">
              <a:solidFill>
                <a:schemeClr val="bg1">
                  <a:lumMod val="65000"/>
                </a:schemeClr>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SEP'!$B$3:$B$1099</c:f>
              <c:numCache>
                <c:formatCode>General</c:formatCode>
                <c:ptCount val="1097"/>
                <c:pt idx="0">
                  <c:v>0</c:v>
                </c:pt>
                <c:pt idx="1">
                  <c:v>3.4600000000000001E-4</c:v>
                </c:pt>
                <c:pt idx="2">
                  <c:v>3.4600000000000001E-4</c:v>
                </c:pt>
                <c:pt idx="3">
                  <c:v>3.4600000000000001E-4</c:v>
                </c:pt>
                <c:pt idx="4">
                  <c:v>6.9229999999999997E-4</c:v>
                </c:pt>
                <c:pt idx="5">
                  <c:v>6.9229999999999997E-4</c:v>
                </c:pt>
                <c:pt idx="6">
                  <c:v>6.9229999999999997E-4</c:v>
                </c:pt>
                <c:pt idx="7">
                  <c:v>1.0384999999999999E-3</c:v>
                </c:pt>
                <c:pt idx="8">
                  <c:v>1.0384999999999999E-3</c:v>
                </c:pt>
                <c:pt idx="9">
                  <c:v>1.0384999999999999E-3</c:v>
                </c:pt>
                <c:pt idx="10">
                  <c:v>1.3848E-3</c:v>
                </c:pt>
                <c:pt idx="11">
                  <c:v>1.3848E-3</c:v>
                </c:pt>
                <c:pt idx="12">
                  <c:v>1.3848E-3</c:v>
                </c:pt>
                <c:pt idx="13">
                  <c:v>1.7311E-3</c:v>
                </c:pt>
                <c:pt idx="14">
                  <c:v>2.0772999999999998E-3</c:v>
                </c:pt>
                <c:pt idx="15">
                  <c:v>2.0772999999999998E-3</c:v>
                </c:pt>
                <c:pt idx="16">
                  <c:v>2.4236000000000001E-3</c:v>
                </c:pt>
                <c:pt idx="17">
                  <c:v>2.4236000000000001E-3</c:v>
                </c:pt>
                <c:pt idx="18">
                  <c:v>3.1161000000000001E-3</c:v>
                </c:pt>
                <c:pt idx="19">
                  <c:v>3.1161000000000001E-3</c:v>
                </c:pt>
                <c:pt idx="20">
                  <c:v>3.1161000000000001E-3</c:v>
                </c:pt>
                <c:pt idx="21">
                  <c:v>3.1161000000000001E-3</c:v>
                </c:pt>
                <c:pt idx="22">
                  <c:v>3.1161000000000001E-3</c:v>
                </c:pt>
                <c:pt idx="23">
                  <c:v>3.1161000000000001E-3</c:v>
                </c:pt>
                <c:pt idx="24">
                  <c:v>3.1161000000000001E-3</c:v>
                </c:pt>
                <c:pt idx="25">
                  <c:v>3.4624E-3</c:v>
                </c:pt>
                <c:pt idx="26">
                  <c:v>3.4624E-3</c:v>
                </c:pt>
                <c:pt idx="27">
                  <c:v>3.4624E-3</c:v>
                </c:pt>
                <c:pt idx="28">
                  <c:v>3.8086000000000001E-3</c:v>
                </c:pt>
                <c:pt idx="29">
                  <c:v>4.1549000000000004E-3</c:v>
                </c:pt>
                <c:pt idx="30">
                  <c:v>4.5011000000000001E-3</c:v>
                </c:pt>
                <c:pt idx="31">
                  <c:v>5.1936999999999999E-3</c:v>
                </c:pt>
                <c:pt idx="32">
                  <c:v>5.1936999999999999E-3</c:v>
                </c:pt>
                <c:pt idx="33">
                  <c:v>5.1936999999999999E-3</c:v>
                </c:pt>
                <c:pt idx="34">
                  <c:v>5.1936999999999999E-3</c:v>
                </c:pt>
                <c:pt idx="35">
                  <c:v>5.5399000000000004E-3</c:v>
                </c:pt>
                <c:pt idx="36">
                  <c:v>5.5399000000000004E-3</c:v>
                </c:pt>
                <c:pt idx="37">
                  <c:v>5.5399000000000004E-3</c:v>
                </c:pt>
                <c:pt idx="38">
                  <c:v>5.8862999999999997E-3</c:v>
                </c:pt>
                <c:pt idx="39">
                  <c:v>6.2326999999999999E-3</c:v>
                </c:pt>
                <c:pt idx="40">
                  <c:v>6.2326999999999999E-3</c:v>
                </c:pt>
                <c:pt idx="41">
                  <c:v>6.5791000000000001E-3</c:v>
                </c:pt>
                <c:pt idx="42">
                  <c:v>6.5791000000000001E-3</c:v>
                </c:pt>
                <c:pt idx="43">
                  <c:v>6.9255000000000002E-3</c:v>
                </c:pt>
                <c:pt idx="44">
                  <c:v>7.2718000000000001E-3</c:v>
                </c:pt>
                <c:pt idx="45">
                  <c:v>7.9646000000000005E-3</c:v>
                </c:pt>
                <c:pt idx="46">
                  <c:v>8.6574000000000009E-3</c:v>
                </c:pt>
                <c:pt idx="47">
                  <c:v>8.6574000000000009E-3</c:v>
                </c:pt>
                <c:pt idx="48">
                  <c:v>8.6574000000000009E-3</c:v>
                </c:pt>
                <c:pt idx="49">
                  <c:v>8.6574000000000009E-3</c:v>
                </c:pt>
                <c:pt idx="50">
                  <c:v>9.0036999999999999E-3</c:v>
                </c:pt>
                <c:pt idx="51">
                  <c:v>9.3501000000000001E-3</c:v>
                </c:pt>
                <c:pt idx="52">
                  <c:v>9.3501000000000001E-3</c:v>
                </c:pt>
                <c:pt idx="53">
                  <c:v>9.3501000000000001E-3</c:v>
                </c:pt>
                <c:pt idx="54">
                  <c:v>9.3501000000000001E-3</c:v>
                </c:pt>
                <c:pt idx="55">
                  <c:v>9.3501000000000001E-3</c:v>
                </c:pt>
                <c:pt idx="56">
                  <c:v>9.3501000000000001E-3</c:v>
                </c:pt>
                <c:pt idx="57">
                  <c:v>9.6965000000000003E-3</c:v>
                </c:pt>
                <c:pt idx="58">
                  <c:v>9.6965000000000003E-3</c:v>
                </c:pt>
                <c:pt idx="59">
                  <c:v>9.6965000000000003E-3</c:v>
                </c:pt>
                <c:pt idx="60">
                  <c:v>9.6965000000000003E-3</c:v>
                </c:pt>
                <c:pt idx="61">
                  <c:v>1.00429E-2</c:v>
                </c:pt>
                <c:pt idx="62">
                  <c:v>1.0389300000000001E-2</c:v>
                </c:pt>
                <c:pt idx="63">
                  <c:v>1.0389300000000001E-2</c:v>
                </c:pt>
                <c:pt idx="64">
                  <c:v>1.0389300000000001E-2</c:v>
                </c:pt>
                <c:pt idx="65">
                  <c:v>1.0389300000000001E-2</c:v>
                </c:pt>
                <c:pt idx="66">
                  <c:v>1.0389300000000001E-2</c:v>
                </c:pt>
                <c:pt idx="67">
                  <c:v>1.0389300000000001E-2</c:v>
                </c:pt>
                <c:pt idx="68">
                  <c:v>1.0389300000000001E-2</c:v>
                </c:pt>
                <c:pt idx="69">
                  <c:v>1.0389300000000001E-2</c:v>
                </c:pt>
                <c:pt idx="70">
                  <c:v>1.0389300000000001E-2</c:v>
                </c:pt>
                <c:pt idx="71">
                  <c:v>1.0389300000000001E-2</c:v>
                </c:pt>
                <c:pt idx="72">
                  <c:v>1.0389300000000001E-2</c:v>
                </c:pt>
                <c:pt idx="73">
                  <c:v>1.0389300000000001E-2</c:v>
                </c:pt>
                <c:pt idx="74">
                  <c:v>1.0389300000000001E-2</c:v>
                </c:pt>
                <c:pt idx="75">
                  <c:v>1.0389300000000001E-2</c:v>
                </c:pt>
                <c:pt idx="76">
                  <c:v>1.0389300000000001E-2</c:v>
                </c:pt>
                <c:pt idx="77">
                  <c:v>1.0389300000000001E-2</c:v>
                </c:pt>
                <c:pt idx="78">
                  <c:v>1.0389300000000001E-2</c:v>
                </c:pt>
                <c:pt idx="79">
                  <c:v>1.07358E-2</c:v>
                </c:pt>
                <c:pt idx="80">
                  <c:v>1.07358E-2</c:v>
                </c:pt>
                <c:pt idx="81">
                  <c:v>1.10823E-2</c:v>
                </c:pt>
                <c:pt idx="82">
                  <c:v>1.10823E-2</c:v>
                </c:pt>
                <c:pt idx="83">
                  <c:v>1.10823E-2</c:v>
                </c:pt>
                <c:pt idx="84">
                  <c:v>1.1428799999999999E-2</c:v>
                </c:pt>
                <c:pt idx="85">
                  <c:v>1.1428799999999999E-2</c:v>
                </c:pt>
                <c:pt idx="86">
                  <c:v>1.1428799999999999E-2</c:v>
                </c:pt>
                <c:pt idx="87">
                  <c:v>1.1775300000000001E-2</c:v>
                </c:pt>
                <c:pt idx="88">
                  <c:v>1.1775300000000001E-2</c:v>
                </c:pt>
                <c:pt idx="89">
                  <c:v>1.1775300000000001E-2</c:v>
                </c:pt>
                <c:pt idx="90">
                  <c:v>1.1775300000000001E-2</c:v>
                </c:pt>
                <c:pt idx="91">
                  <c:v>1.1775300000000001E-2</c:v>
                </c:pt>
                <c:pt idx="92">
                  <c:v>1.21219E-2</c:v>
                </c:pt>
                <c:pt idx="93">
                  <c:v>1.21219E-2</c:v>
                </c:pt>
                <c:pt idx="94">
                  <c:v>1.24686E-2</c:v>
                </c:pt>
                <c:pt idx="95">
                  <c:v>1.24686E-2</c:v>
                </c:pt>
                <c:pt idx="96">
                  <c:v>1.24686E-2</c:v>
                </c:pt>
                <c:pt idx="97">
                  <c:v>1.24686E-2</c:v>
                </c:pt>
                <c:pt idx="98">
                  <c:v>1.24686E-2</c:v>
                </c:pt>
                <c:pt idx="99">
                  <c:v>1.2815500000000001E-2</c:v>
                </c:pt>
                <c:pt idx="100">
                  <c:v>1.2815500000000001E-2</c:v>
                </c:pt>
                <c:pt idx="101">
                  <c:v>1.2815500000000001E-2</c:v>
                </c:pt>
                <c:pt idx="102">
                  <c:v>1.2815500000000001E-2</c:v>
                </c:pt>
                <c:pt idx="103">
                  <c:v>1.2815500000000001E-2</c:v>
                </c:pt>
                <c:pt idx="104">
                  <c:v>1.2815500000000001E-2</c:v>
                </c:pt>
                <c:pt idx="105">
                  <c:v>1.2815500000000001E-2</c:v>
                </c:pt>
                <c:pt idx="106">
                  <c:v>1.3162399999999999E-2</c:v>
                </c:pt>
                <c:pt idx="107">
                  <c:v>1.3162399999999999E-2</c:v>
                </c:pt>
                <c:pt idx="108">
                  <c:v>1.3162399999999999E-2</c:v>
                </c:pt>
                <c:pt idx="109">
                  <c:v>1.3162399999999999E-2</c:v>
                </c:pt>
                <c:pt idx="110">
                  <c:v>1.3162399999999999E-2</c:v>
                </c:pt>
                <c:pt idx="111">
                  <c:v>1.38561E-2</c:v>
                </c:pt>
                <c:pt idx="112">
                  <c:v>1.38561E-2</c:v>
                </c:pt>
                <c:pt idx="113">
                  <c:v>1.45498E-2</c:v>
                </c:pt>
                <c:pt idx="114">
                  <c:v>1.45498E-2</c:v>
                </c:pt>
                <c:pt idx="115">
                  <c:v>1.45498E-2</c:v>
                </c:pt>
                <c:pt idx="116">
                  <c:v>1.48968E-2</c:v>
                </c:pt>
                <c:pt idx="117">
                  <c:v>1.48968E-2</c:v>
                </c:pt>
                <c:pt idx="118">
                  <c:v>1.48968E-2</c:v>
                </c:pt>
                <c:pt idx="119">
                  <c:v>1.48968E-2</c:v>
                </c:pt>
                <c:pt idx="120">
                  <c:v>1.48968E-2</c:v>
                </c:pt>
                <c:pt idx="121">
                  <c:v>1.48968E-2</c:v>
                </c:pt>
                <c:pt idx="122">
                  <c:v>1.48968E-2</c:v>
                </c:pt>
                <c:pt idx="123">
                  <c:v>1.48968E-2</c:v>
                </c:pt>
                <c:pt idx="124">
                  <c:v>1.48968E-2</c:v>
                </c:pt>
                <c:pt idx="125">
                  <c:v>1.48968E-2</c:v>
                </c:pt>
                <c:pt idx="126">
                  <c:v>1.52438E-2</c:v>
                </c:pt>
                <c:pt idx="127">
                  <c:v>1.52438E-2</c:v>
                </c:pt>
                <c:pt idx="128">
                  <c:v>1.52438E-2</c:v>
                </c:pt>
                <c:pt idx="129">
                  <c:v>1.55908E-2</c:v>
                </c:pt>
                <c:pt idx="130">
                  <c:v>1.55908E-2</c:v>
                </c:pt>
                <c:pt idx="131">
                  <c:v>1.5937799999999998E-2</c:v>
                </c:pt>
                <c:pt idx="132">
                  <c:v>1.5937799999999998E-2</c:v>
                </c:pt>
                <c:pt idx="133">
                  <c:v>1.5937799999999998E-2</c:v>
                </c:pt>
                <c:pt idx="134">
                  <c:v>1.6284799999999999E-2</c:v>
                </c:pt>
                <c:pt idx="135">
                  <c:v>1.6284799999999999E-2</c:v>
                </c:pt>
                <c:pt idx="136">
                  <c:v>1.6284799999999999E-2</c:v>
                </c:pt>
                <c:pt idx="137">
                  <c:v>1.6979000000000001E-2</c:v>
                </c:pt>
                <c:pt idx="138">
                  <c:v>1.6979000000000001E-2</c:v>
                </c:pt>
                <c:pt idx="139">
                  <c:v>1.6979000000000001E-2</c:v>
                </c:pt>
                <c:pt idx="140">
                  <c:v>1.6979000000000001E-2</c:v>
                </c:pt>
                <c:pt idx="141">
                  <c:v>1.8020399999999999E-2</c:v>
                </c:pt>
                <c:pt idx="142">
                  <c:v>1.8714600000000001E-2</c:v>
                </c:pt>
                <c:pt idx="143">
                  <c:v>1.8714600000000001E-2</c:v>
                </c:pt>
                <c:pt idx="144">
                  <c:v>1.8714600000000001E-2</c:v>
                </c:pt>
                <c:pt idx="145">
                  <c:v>1.8714600000000001E-2</c:v>
                </c:pt>
                <c:pt idx="146">
                  <c:v>1.9061700000000001E-2</c:v>
                </c:pt>
                <c:pt idx="147">
                  <c:v>1.9061700000000001E-2</c:v>
                </c:pt>
                <c:pt idx="148">
                  <c:v>1.9061700000000001E-2</c:v>
                </c:pt>
                <c:pt idx="149">
                  <c:v>1.94089E-2</c:v>
                </c:pt>
                <c:pt idx="150">
                  <c:v>1.9756200000000002E-2</c:v>
                </c:pt>
                <c:pt idx="151">
                  <c:v>1.9756200000000002E-2</c:v>
                </c:pt>
                <c:pt idx="152">
                  <c:v>1.9756200000000002E-2</c:v>
                </c:pt>
                <c:pt idx="153">
                  <c:v>2.01034E-2</c:v>
                </c:pt>
                <c:pt idx="154">
                  <c:v>2.0450599999999999E-2</c:v>
                </c:pt>
                <c:pt idx="155">
                  <c:v>2.0450599999999999E-2</c:v>
                </c:pt>
                <c:pt idx="156">
                  <c:v>2.0797900000000001E-2</c:v>
                </c:pt>
                <c:pt idx="157">
                  <c:v>2.11451E-2</c:v>
                </c:pt>
                <c:pt idx="158">
                  <c:v>2.11451E-2</c:v>
                </c:pt>
                <c:pt idx="159">
                  <c:v>2.11451E-2</c:v>
                </c:pt>
                <c:pt idx="160">
                  <c:v>2.11451E-2</c:v>
                </c:pt>
                <c:pt idx="161">
                  <c:v>2.11451E-2</c:v>
                </c:pt>
                <c:pt idx="162">
                  <c:v>2.11451E-2</c:v>
                </c:pt>
                <c:pt idx="163">
                  <c:v>2.11451E-2</c:v>
                </c:pt>
                <c:pt idx="164">
                  <c:v>2.11451E-2</c:v>
                </c:pt>
                <c:pt idx="165">
                  <c:v>2.11451E-2</c:v>
                </c:pt>
                <c:pt idx="166">
                  <c:v>2.1492299999999999E-2</c:v>
                </c:pt>
                <c:pt idx="167">
                  <c:v>2.1492299999999999E-2</c:v>
                </c:pt>
                <c:pt idx="168">
                  <c:v>2.1492299999999999E-2</c:v>
                </c:pt>
                <c:pt idx="169">
                  <c:v>2.1839600000000001E-2</c:v>
                </c:pt>
                <c:pt idx="170">
                  <c:v>2.1839600000000001E-2</c:v>
                </c:pt>
                <c:pt idx="171">
                  <c:v>2.1839600000000001E-2</c:v>
                </c:pt>
                <c:pt idx="172">
                  <c:v>2.2186899999999999E-2</c:v>
                </c:pt>
                <c:pt idx="173">
                  <c:v>2.2186899999999999E-2</c:v>
                </c:pt>
                <c:pt idx="174">
                  <c:v>2.2186899999999999E-2</c:v>
                </c:pt>
                <c:pt idx="175">
                  <c:v>2.2186899999999999E-2</c:v>
                </c:pt>
                <c:pt idx="176">
                  <c:v>2.2186899999999999E-2</c:v>
                </c:pt>
                <c:pt idx="177">
                  <c:v>2.25343E-2</c:v>
                </c:pt>
                <c:pt idx="178">
                  <c:v>2.2881599999999998E-2</c:v>
                </c:pt>
                <c:pt idx="179">
                  <c:v>2.2881599999999998E-2</c:v>
                </c:pt>
                <c:pt idx="180">
                  <c:v>2.2881599999999998E-2</c:v>
                </c:pt>
                <c:pt idx="181">
                  <c:v>2.3576400000000001E-2</c:v>
                </c:pt>
                <c:pt idx="182">
                  <c:v>2.3576400000000001E-2</c:v>
                </c:pt>
                <c:pt idx="183">
                  <c:v>2.3576400000000001E-2</c:v>
                </c:pt>
                <c:pt idx="184">
                  <c:v>2.3576400000000001E-2</c:v>
                </c:pt>
                <c:pt idx="185">
                  <c:v>2.3576400000000001E-2</c:v>
                </c:pt>
                <c:pt idx="186">
                  <c:v>2.3923699999999999E-2</c:v>
                </c:pt>
                <c:pt idx="187">
                  <c:v>2.3923699999999999E-2</c:v>
                </c:pt>
                <c:pt idx="188">
                  <c:v>2.42711E-2</c:v>
                </c:pt>
                <c:pt idx="189">
                  <c:v>2.42711E-2</c:v>
                </c:pt>
                <c:pt idx="190">
                  <c:v>2.42711E-2</c:v>
                </c:pt>
                <c:pt idx="191">
                  <c:v>2.42711E-2</c:v>
                </c:pt>
                <c:pt idx="192">
                  <c:v>2.4618399999999999E-2</c:v>
                </c:pt>
                <c:pt idx="193">
                  <c:v>2.49658E-2</c:v>
                </c:pt>
                <c:pt idx="194">
                  <c:v>2.49658E-2</c:v>
                </c:pt>
                <c:pt idx="195">
                  <c:v>2.5313100000000002E-2</c:v>
                </c:pt>
                <c:pt idx="196">
                  <c:v>2.5313100000000002E-2</c:v>
                </c:pt>
                <c:pt idx="197">
                  <c:v>2.5313100000000002E-2</c:v>
                </c:pt>
                <c:pt idx="198">
                  <c:v>2.5313100000000002E-2</c:v>
                </c:pt>
                <c:pt idx="199">
                  <c:v>2.5313100000000002E-2</c:v>
                </c:pt>
                <c:pt idx="200">
                  <c:v>2.5313100000000002E-2</c:v>
                </c:pt>
                <c:pt idx="201">
                  <c:v>2.5313100000000002E-2</c:v>
                </c:pt>
                <c:pt idx="202">
                  <c:v>2.5660499999999999E-2</c:v>
                </c:pt>
                <c:pt idx="203">
                  <c:v>2.60079E-2</c:v>
                </c:pt>
                <c:pt idx="204">
                  <c:v>2.67026E-2</c:v>
                </c:pt>
                <c:pt idx="205">
                  <c:v>2.7049900000000002E-2</c:v>
                </c:pt>
                <c:pt idx="206">
                  <c:v>2.7397299999999999E-2</c:v>
                </c:pt>
                <c:pt idx="207">
                  <c:v>2.7397299999999999E-2</c:v>
                </c:pt>
                <c:pt idx="208">
                  <c:v>2.7397299999999999E-2</c:v>
                </c:pt>
                <c:pt idx="209">
                  <c:v>2.7397299999999999E-2</c:v>
                </c:pt>
                <c:pt idx="210">
                  <c:v>2.7397299999999999E-2</c:v>
                </c:pt>
                <c:pt idx="211">
                  <c:v>2.7397299999999999E-2</c:v>
                </c:pt>
                <c:pt idx="212">
                  <c:v>2.8091999999999999E-2</c:v>
                </c:pt>
                <c:pt idx="213">
                  <c:v>2.8091999999999999E-2</c:v>
                </c:pt>
                <c:pt idx="214">
                  <c:v>2.84394E-2</c:v>
                </c:pt>
                <c:pt idx="215">
                  <c:v>2.84394E-2</c:v>
                </c:pt>
                <c:pt idx="216">
                  <c:v>2.84394E-2</c:v>
                </c:pt>
                <c:pt idx="217">
                  <c:v>2.8786900000000001E-2</c:v>
                </c:pt>
                <c:pt idx="218">
                  <c:v>2.9134299999999998E-2</c:v>
                </c:pt>
                <c:pt idx="219">
                  <c:v>2.9134299999999998E-2</c:v>
                </c:pt>
                <c:pt idx="220">
                  <c:v>2.9134299999999998E-2</c:v>
                </c:pt>
                <c:pt idx="221">
                  <c:v>2.9481799999999999E-2</c:v>
                </c:pt>
                <c:pt idx="222">
                  <c:v>2.9481799999999999E-2</c:v>
                </c:pt>
                <c:pt idx="223">
                  <c:v>2.9481799999999999E-2</c:v>
                </c:pt>
                <c:pt idx="224">
                  <c:v>2.9481799999999999E-2</c:v>
                </c:pt>
                <c:pt idx="225">
                  <c:v>2.98293E-2</c:v>
                </c:pt>
                <c:pt idx="226">
                  <c:v>3.01768E-2</c:v>
                </c:pt>
                <c:pt idx="227">
                  <c:v>3.01768E-2</c:v>
                </c:pt>
                <c:pt idx="228">
                  <c:v>3.01768E-2</c:v>
                </c:pt>
                <c:pt idx="229">
                  <c:v>3.0871699999999998E-2</c:v>
                </c:pt>
                <c:pt idx="230">
                  <c:v>3.0871699999999998E-2</c:v>
                </c:pt>
                <c:pt idx="231">
                  <c:v>3.1566700000000003E-2</c:v>
                </c:pt>
                <c:pt idx="232">
                  <c:v>3.1566700000000003E-2</c:v>
                </c:pt>
                <c:pt idx="233">
                  <c:v>3.1914199999999997E-2</c:v>
                </c:pt>
                <c:pt idx="234">
                  <c:v>3.1914199999999997E-2</c:v>
                </c:pt>
                <c:pt idx="235">
                  <c:v>3.1914199999999997E-2</c:v>
                </c:pt>
                <c:pt idx="236">
                  <c:v>3.1914199999999997E-2</c:v>
                </c:pt>
                <c:pt idx="237">
                  <c:v>3.1914199999999997E-2</c:v>
                </c:pt>
                <c:pt idx="238">
                  <c:v>3.1914199999999997E-2</c:v>
                </c:pt>
                <c:pt idx="239">
                  <c:v>3.1914199999999997E-2</c:v>
                </c:pt>
                <c:pt idx="240">
                  <c:v>3.1914199999999997E-2</c:v>
                </c:pt>
                <c:pt idx="241">
                  <c:v>3.1914199999999997E-2</c:v>
                </c:pt>
                <c:pt idx="242">
                  <c:v>3.2261699999999997E-2</c:v>
                </c:pt>
                <c:pt idx="243">
                  <c:v>3.2261699999999997E-2</c:v>
                </c:pt>
                <c:pt idx="244">
                  <c:v>3.2609199999999998E-2</c:v>
                </c:pt>
                <c:pt idx="245">
                  <c:v>3.2956600000000003E-2</c:v>
                </c:pt>
                <c:pt idx="246">
                  <c:v>3.2956600000000003E-2</c:v>
                </c:pt>
                <c:pt idx="247">
                  <c:v>3.2956600000000003E-2</c:v>
                </c:pt>
                <c:pt idx="248">
                  <c:v>3.2956600000000003E-2</c:v>
                </c:pt>
                <c:pt idx="249">
                  <c:v>3.2956600000000003E-2</c:v>
                </c:pt>
                <c:pt idx="250">
                  <c:v>3.2956600000000003E-2</c:v>
                </c:pt>
                <c:pt idx="251">
                  <c:v>3.3304100000000003E-2</c:v>
                </c:pt>
                <c:pt idx="252">
                  <c:v>3.3304100000000003E-2</c:v>
                </c:pt>
                <c:pt idx="253">
                  <c:v>3.3304100000000003E-2</c:v>
                </c:pt>
                <c:pt idx="254">
                  <c:v>3.3304100000000003E-2</c:v>
                </c:pt>
                <c:pt idx="255">
                  <c:v>3.3304100000000003E-2</c:v>
                </c:pt>
                <c:pt idx="256">
                  <c:v>3.36517E-2</c:v>
                </c:pt>
                <c:pt idx="257">
                  <c:v>3.3999500000000002E-2</c:v>
                </c:pt>
                <c:pt idx="258">
                  <c:v>3.3999500000000002E-2</c:v>
                </c:pt>
                <c:pt idx="259">
                  <c:v>3.4347200000000001E-2</c:v>
                </c:pt>
                <c:pt idx="260">
                  <c:v>3.4694900000000001E-2</c:v>
                </c:pt>
                <c:pt idx="261">
                  <c:v>3.5042700000000003E-2</c:v>
                </c:pt>
                <c:pt idx="262">
                  <c:v>3.5738100000000002E-2</c:v>
                </c:pt>
                <c:pt idx="263">
                  <c:v>3.5738100000000002E-2</c:v>
                </c:pt>
                <c:pt idx="264">
                  <c:v>3.5738100000000002E-2</c:v>
                </c:pt>
                <c:pt idx="265">
                  <c:v>3.6085899999999997E-2</c:v>
                </c:pt>
                <c:pt idx="266">
                  <c:v>3.6781300000000003E-2</c:v>
                </c:pt>
                <c:pt idx="267">
                  <c:v>3.6781300000000003E-2</c:v>
                </c:pt>
                <c:pt idx="268">
                  <c:v>3.6781300000000003E-2</c:v>
                </c:pt>
                <c:pt idx="269">
                  <c:v>3.7129200000000001E-2</c:v>
                </c:pt>
                <c:pt idx="270">
                  <c:v>3.7129200000000001E-2</c:v>
                </c:pt>
                <c:pt idx="271">
                  <c:v>3.7477000000000003E-2</c:v>
                </c:pt>
                <c:pt idx="272">
                  <c:v>3.7477000000000003E-2</c:v>
                </c:pt>
                <c:pt idx="273">
                  <c:v>3.7477000000000003E-2</c:v>
                </c:pt>
                <c:pt idx="274">
                  <c:v>3.7477000000000003E-2</c:v>
                </c:pt>
                <c:pt idx="275">
                  <c:v>3.7477000000000003E-2</c:v>
                </c:pt>
                <c:pt idx="276">
                  <c:v>3.7477000000000003E-2</c:v>
                </c:pt>
                <c:pt idx="277">
                  <c:v>3.7824900000000002E-2</c:v>
                </c:pt>
                <c:pt idx="278">
                  <c:v>3.7824900000000002E-2</c:v>
                </c:pt>
                <c:pt idx="279">
                  <c:v>3.7824900000000002E-2</c:v>
                </c:pt>
                <c:pt idx="280">
                  <c:v>3.81728E-2</c:v>
                </c:pt>
                <c:pt idx="281">
                  <c:v>3.88685E-2</c:v>
                </c:pt>
                <c:pt idx="282">
                  <c:v>3.88685E-2</c:v>
                </c:pt>
                <c:pt idx="283">
                  <c:v>3.88685E-2</c:v>
                </c:pt>
                <c:pt idx="284">
                  <c:v>3.88685E-2</c:v>
                </c:pt>
                <c:pt idx="285">
                  <c:v>3.88685E-2</c:v>
                </c:pt>
                <c:pt idx="286">
                  <c:v>3.88685E-2</c:v>
                </c:pt>
                <c:pt idx="287">
                  <c:v>3.9216300000000003E-2</c:v>
                </c:pt>
                <c:pt idx="288">
                  <c:v>3.9564200000000001E-2</c:v>
                </c:pt>
                <c:pt idx="289">
                  <c:v>3.9912000000000003E-2</c:v>
                </c:pt>
                <c:pt idx="290">
                  <c:v>3.9912000000000003E-2</c:v>
                </c:pt>
                <c:pt idx="291">
                  <c:v>3.9912000000000003E-2</c:v>
                </c:pt>
                <c:pt idx="292">
                  <c:v>3.9912000000000003E-2</c:v>
                </c:pt>
                <c:pt idx="293">
                  <c:v>3.9912000000000003E-2</c:v>
                </c:pt>
                <c:pt idx="294">
                  <c:v>4.0259900000000001E-2</c:v>
                </c:pt>
                <c:pt idx="295">
                  <c:v>4.0259900000000001E-2</c:v>
                </c:pt>
                <c:pt idx="296">
                  <c:v>4.0955600000000002E-2</c:v>
                </c:pt>
                <c:pt idx="297">
                  <c:v>4.0955600000000002E-2</c:v>
                </c:pt>
                <c:pt idx="298">
                  <c:v>4.1999599999999998E-2</c:v>
                </c:pt>
                <c:pt idx="299">
                  <c:v>4.1999599999999998E-2</c:v>
                </c:pt>
                <c:pt idx="300">
                  <c:v>4.2347599999999999E-2</c:v>
                </c:pt>
                <c:pt idx="301">
                  <c:v>4.2695499999999997E-2</c:v>
                </c:pt>
                <c:pt idx="302">
                  <c:v>4.2695499999999997E-2</c:v>
                </c:pt>
                <c:pt idx="303">
                  <c:v>4.2695499999999997E-2</c:v>
                </c:pt>
                <c:pt idx="304">
                  <c:v>4.33915E-2</c:v>
                </c:pt>
                <c:pt idx="305">
                  <c:v>4.33915E-2</c:v>
                </c:pt>
                <c:pt idx="306">
                  <c:v>4.33915E-2</c:v>
                </c:pt>
                <c:pt idx="307">
                  <c:v>4.4087500000000002E-2</c:v>
                </c:pt>
                <c:pt idx="308">
                  <c:v>4.4087500000000002E-2</c:v>
                </c:pt>
                <c:pt idx="309">
                  <c:v>4.4087500000000002E-2</c:v>
                </c:pt>
                <c:pt idx="310">
                  <c:v>4.4087500000000002E-2</c:v>
                </c:pt>
                <c:pt idx="311">
                  <c:v>4.4087500000000002E-2</c:v>
                </c:pt>
                <c:pt idx="312">
                  <c:v>4.4087500000000002E-2</c:v>
                </c:pt>
                <c:pt idx="313">
                  <c:v>4.4087500000000002E-2</c:v>
                </c:pt>
                <c:pt idx="314">
                  <c:v>4.4435500000000003E-2</c:v>
                </c:pt>
                <c:pt idx="315">
                  <c:v>4.4783400000000001E-2</c:v>
                </c:pt>
                <c:pt idx="316">
                  <c:v>4.4783400000000001E-2</c:v>
                </c:pt>
                <c:pt idx="317">
                  <c:v>4.5131400000000002E-2</c:v>
                </c:pt>
                <c:pt idx="318">
                  <c:v>4.5131400000000002E-2</c:v>
                </c:pt>
                <c:pt idx="319">
                  <c:v>4.5131400000000002E-2</c:v>
                </c:pt>
                <c:pt idx="320">
                  <c:v>4.5131400000000002E-2</c:v>
                </c:pt>
                <c:pt idx="321">
                  <c:v>4.5131400000000002E-2</c:v>
                </c:pt>
                <c:pt idx="322">
                  <c:v>4.5479400000000003E-2</c:v>
                </c:pt>
                <c:pt idx="323">
                  <c:v>4.5479400000000003E-2</c:v>
                </c:pt>
                <c:pt idx="324">
                  <c:v>4.6175399999999998E-2</c:v>
                </c:pt>
                <c:pt idx="325">
                  <c:v>4.6175399999999998E-2</c:v>
                </c:pt>
                <c:pt idx="326">
                  <c:v>4.6523399999999999E-2</c:v>
                </c:pt>
                <c:pt idx="327">
                  <c:v>4.6871299999999998E-2</c:v>
                </c:pt>
                <c:pt idx="328">
                  <c:v>4.6871299999999998E-2</c:v>
                </c:pt>
                <c:pt idx="329">
                  <c:v>4.6871299999999998E-2</c:v>
                </c:pt>
                <c:pt idx="330">
                  <c:v>4.6871299999999998E-2</c:v>
                </c:pt>
                <c:pt idx="331">
                  <c:v>4.7219299999999999E-2</c:v>
                </c:pt>
                <c:pt idx="332">
                  <c:v>4.7219299999999999E-2</c:v>
                </c:pt>
                <c:pt idx="333">
                  <c:v>4.7219299999999999E-2</c:v>
                </c:pt>
                <c:pt idx="334">
                  <c:v>4.7219299999999999E-2</c:v>
                </c:pt>
                <c:pt idx="335">
                  <c:v>4.7219299999999999E-2</c:v>
                </c:pt>
                <c:pt idx="336">
                  <c:v>4.75673E-2</c:v>
                </c:pt>
                <c:pt idx="337">
                  <c:v>4.75673E-2</c:v>
                </c:pt>
                <c:pt idx="338">
                  <c:v>4.7915300000000001E-2</c:v>
                </c:pt>
                <c:pt idx="339">
                  <c:v>4.7915300000000001E-2</c:v>
                </c:pt>
                <c:pt idx="340">
                  <c:v>4.7915300000000001E-2</c:v>
                </c:pt>
                <c:pt idx="341">
                  <c:v>4.7915300000000001E-2</c:v>
                </c:pt>
                <c:pt idx="342">
                  <c:v>4.7915300000000001E-2</c:v>
                </c:pt>
                <c:pt idx="343">
                  <c:v>4.7915300000000001E-2</c:v>
                </c:pt>
                <c:pt idx="344">
                  <c:v>4.7915300000000001E-2</c:v>
                </c:pt>
                <c:pt idx="345">
                  <c:v>4.8263300000000002E-2</c:v>
                </c:pt>
                <c:pt idx="346">
                  <c:v>4.8263300000000002E-2</c:v>
                </c:pt>
                <c:pt idx="347">
                  <c:v>4.8263300000000002E-2</c:v>
                </c:pt>
                <c:pt idx="348">
                  <c:v>4.8263300000000002E-2</c:v>
                </c:pt>
                <c:pt idx="349">
                  <c:v>4.8263300000000002E-2</c:v>
                </c:pt>
                <c:pt idx="350">
                  <c:v>4.8263300000000002E-2</c:v>
                </c:pt>
                <c:pt idx="351">
                  <c:v>4.8263300000000002E-2</c:v>
                </c:pt>
                <c:pt idx="352">
                  <c:v>4.8263300000000002E-2</c:v>
                </c:pt>
                <c:pt idx="353">
                  <c:v>4.8611300000000003E-2</c:v>
                </c:pt>
                <c:pt idx="354">
                  <c:v>4.8611300000000003E-2</c:v>
                </c:pt>
                <c:pt idx="355">
                  <c:v>4.89594E-2</c:v>
                </c:pt>
                <c:pt idx="356">
                  <c:v>4.89594E-2</c:v>
                </c:pt>
                <c:pt idx="357">
                  <c:v>4.89594E-2</c:v>
                </c:pt>
                <c:pt idx="358">
                  <c:v>4.89594E-2</c:v>
                </c:pt>
                <c:pt idx="359">
                  <c:v>4.89594E-2</c:v>
                </c:pt>
                <c:pt idx="360">
                  <c:v>4.89594E-2</c:v>
                </c:pt>
                <c:pt idx="361">
                  <c:v>4.89594E-2</c:v>
                </c:pt>
                <c:pt idx="362">
                  <c:v>4.89594E-2</c:v>
                </c:pt>
                <c:pt idx="363">
                  <c:v>4.89594E-2</c:v>
                </c:pt>
                <c:pt idx="364">
                  <c:v>4.89594E-2</c:v>
                </c:pt>
                <c:pt idx="365">
                  <c:v>4.89594E-2</c:v>
                </c:pt>
                <c:pt idx="366">
                  <c:v>4.89594E-2</c:v>
                </c:pt>
                <c:pt idx="367">
                  <c:v>4.89594E-2</c:v>
                </c:pt>
                <c:pt idx="368">
                  <c:v>4.89594E-2</c:v>
                </c:pt>
                <c:pt idx="369">
                  <c:v>4.89594E-2</c:v>
                </c:pt>
                <c:pt idx="370">
                  <c:v>4.89594E-2</c:v>
                </c:pt>
                <c:pt idx="371">
                  <c:v>4.89594E-2</c:v>
                </c:pt>
                <c:pt idx="372">
                  <c:v>4.89594E-2</c:v>
                </c:pt>
                <c:pt idx="373">
                  <c:v>4.89594E-2</c:v>
                </c:pt>
                <c:pt idx="374">
                  <c:v>4.89594E-2</c:v>
                </c:pt>
                <c:pt idx="375">
                  <c:v>4.9307499999999997E-2</c:v>
                </c:pt>
                <c:pt idx="376">
                  <c:v>4.9655600000000001E-2</c:v>
                </c:pt>
                <c:pt idx="377">
                  <c:v>4.9655600000000001E-2</c:v>
                </c:pt>
                <c:pt idx="378">
                  <c:v>5.0003699999999998E-2</c:v>
                </c:pt>
                <c:pt idx="379">
                  <c:v>5.0003699999999998E-2</c:v>
                </c:pt>
                <c:pt idx="380">
                  <c:v>5.0352000000000001E-2</c:v>
                </c:pt>
                <c:pt idx="381">
                  <c:v>5.0700299999999997E-2</c:v>
                </c:pt>
                <c:pt idx="382">
                  <c:v>5.0700299999999997E-2</c:v>
                </c:pt>
                <c:pt idx="383">
                  <c:v>5.0700299999999997E-2</c:v>
                </c:pt>
                <c:pt idx="384">
                  <c:v>5.0700299999999997E-2</c:v>
                </c:pt>
                <c:pt idx="385">
                  <c:v>5.1048700000000002E-2</c:v>
                </c:pt>
                <c:pt idx="386">
                  <c:v>5.1048700000000002E-2</c:v>
                </c:pt>
                <c:pt idx="387">
                  <c:v>5.1048700000000002E-2</c:v>
                </c:pt>
                <c:pt idx="388">
                  <c:v>5.1048700000000002E-2</c:v>
                </c:pt>
                <c:pt idx="389">
                  <c:v>5.1397199999999997E-2</c:v>
                </c:pt>
                <c:pt idx="390">
                  <c:v>5.1745699999999999E-2</c:v>
                </c:pt>
                <c:pt idx="391">
                  <c:v>5.1745699999999999E-2</c:v>
                </c:pt>
                <c:pt idx="392">
                  <c:v>5.20942E-2</c:v>
                </c:pt>
                <c:pt idx="393">
                  <c:v>5.20942E-2</c:v>
                </c:pt>
                <c:pt idx="394">
                  <c:v>5.20942E-2</c:v>
                </c:pt>
                <c:pt idx="395">
                  <c:v>5.2442700000000002E-2</c:v>
                </c:pt>
                <c:pt idx="396">
                  <c:v>5.2442700000000002E-2</c:v>
                </c:pt>
                <c:pt idx="397">
                  <c:v>5.2791200000000003E-2</c:v>
                </c:pt>
                <c:pt idx="398">
                  <c:v>5.2791200000000003E-2</c:v>
                </c:pt>
                <c:pt idx="399">
                  <c:v>5.2791200000000003E-2</c:v>
                </c:pt>
                <c:pt idx="400">
                  <c:v>5.2791200000000003E-2</c:v>
                </c:pt>
                <c:pt idx="401">
                  <c:v>5.2791200000000003E-2</c:v>
                </c:pt>
                <c:pt idx="402">
                  <c:v>5.2791200000000003E-2</c:v>
                </c:pt>
                <c:pt idx="403">
                  <c:v>5.2791200000000003E-2</c:v>
                </c:pt>
                <c:pt idx="404">
                  <c:v>5.2791200000000003E-2</c:v>
                </c:pt>
                <c:pt idx="405">
                  <c:v>5.2791200000000003E-2</c:v>
                </c:pt>
                <c:pt idx="406">
                  <c:v>5.2791200000000003E-2</c:v>
                </c:pt>
                <c:pt idx="407">
                  <c:v>5.3489200000000001E-2</c:v>
                </c:pt>
                <c:pt idx="408">
                  <c:v>5.3489200000000001E-2</c:v>
                </c:pt>
                <c:pt idx="409">
                  <c:v>5.3489200000000001E-2</c:v>
                </c:pt>
                <c:pt idx="410">
                  <c:v>5.3489200000000001E-2</c:v>
                </c:pt>
                <c:pt idx="411">
                  <c:v>5.3489200000000001E-2</c:v>
                </c:pt>
                <c:pt idx="412">
                  <c:v>5.3489200000000001E-2</c:v>
                </c:pt>
                <c:pt idx="413">
                  <c:v>5.3489200000000001E-2</c:v>
                </c:pt>
                <c:pt idx="414">
                  <c:v>5.3489200000000001E-2</c:v>
                </c:pt>
                <c:pt idx="415">
                  <c:v>5.3489200000000001E-2</c:v>
                </c:pt>
                <c:pt idx="416">
                  <c:v>5.3489200000000001E-2</c:v>
                </c:pt>
                <c:pt idx="417">
                  <c:v>5.3489200000000001E-2</c:v>
                </c:pt>
                <c:pt idx="418">
                  <c:v>5.3489200000000001E-2</c:v>
                </c:pt>
                <c:pt idx="419">
                  <c:v>5.3489200000000001E-2</c:v>
                </c:pt>
                <c:pt idx="420">
                  <c:v>5.3489200000000001E-2</c:v>
                </c:pt>
                <c:pt idx="421">
                  <c:v>5.3489200000000001E-2</c:v>
                </c:pt>
                <c:pt idx="422">
                  <c:v>5.3489200000000001E-2</c:v>
                </c:pt>
                <c:pt idx="423">
                  <c:v>5.3489200000000001E-2</c:v>
                </c:pt>
                <c:pt idx="424">
                  <c:v>5.3489200000000001E-2</c:v>
                </c:pt>
                <c:pt idx="425">
                  <c:v>5.3489200000000001E-2</c:v>
                </c:pt>
                <c:pt idx="426">
                  <c:v>5.3489200000000001E-2</c:v>
                </c:pt>
                <c:pt idx="427">
                  <c:v>5.4187199999999998E-2</c:v>
                </c:pt>
                <c:pt idx="428">
                  <c:v>5.45362E-2</c:v>
                </c:pt>
                <c:pt idx="429">
                  <c:v>5.45362E-2</c:v>
                </c:pt>
                <c:pt idx="430">
                  <c:v>5.45362E-2</c:v>
                </c:pt>
                <c:pt idx="431">
                  <c:v>5.4885200000000002E-2</c:v>
                </c:pt>
                <c:pt idx="432">
                  <c:v>5.4885200000000002E-2</c:v>
                </c:pt>
                <c:pt idx="433">
                  <c:v>5.4885200000000002E-2</c:v>
                </c:pt>
                <c:pt idx="434">
                  <c:v>5.4885200000000002E-2</c:v>
                </c:pt>
                <c:pt idx="435">
                  <c:v>5.4885200000000002E-2</c:v>
                </c:pt>
                <c:pt idx="436">
                  <c:v>5.4885200000000002E-2</c:v>
                </c:pt>
                <c:pt idx="437">
                  <c:v>5.5234199999999997E-2</c:v>
                </c:pt>
                <c:pt idx="438">
                  <c:v>5.5234199999999997E-2</c:v>
                </c:pt>
                <c:pt idx="439">
                  <c:v>5.5234199999999997E-2</c:v>
                </c:pt>
                <c:pt idx="440">
                  <c:v>5.5234199999999997E-2</c:v>
                </c:pt>
                <c:pt idx="441">
                  <c:v>5.5234199999999997E-2</c:v>
                </c:pt>
                <c:pt idx="442">
                  <c:v>5.5234199999999997E-2</c:v>
                </c:pt>
                <c:pt idx="443">
                  <c:v>5.5234199999999997E-2</c:v>
                </c:pt>
                <c:pt idx="444">
                  <c:v>5.5234199999999997E-2</c:v>
                </c:pt>
                <c:pt idx="445">
                  <c:v>5.5583399999999998E-2</c:v>
                </c:pt>
                <c:pt idx="446">
                  <c:v>5.5932500000000003E-2</c:v>
                </c:pt>
                <c:pt idx="447">
                  <c:v>5.6281600000000001E-2</c:v>
                </c:pt>
                <c:pt idx="448">
                  <c:v>5.6281600000000001E-2</c:v>
                </c:pt>
                <c:pt idx="449">
                  <c:v>5.6281600000000001E-2</c:v>
                </c:pt>
                <c:pt idx="450">
                  <c:v>5.6281600000000001E-2</c:v>
                </c:pt>
                <c:pt idx="451">
                  <c:v>5.6281600000000001E-2</c:v>
                </c:pt>
                <c:pt idx="452">
                  <c:v>5.6630800000000002E-2</c:v>
                </c:pt>
                <c:pt idx="453">
                  <c:v>5.6630800000000002E-2</c:v>
                </c:pt>
                <c:pt idx="454">
                  <c:v>5.6630800000000002E-2</c:v>
                </c:pt>
                <c:pt idx="455">
                  <c:v>5.6630800000000002E-2</c:v>
                </c:pt>
                <c:pt idx="456">
                  <c:v>5.6630800000000002E-2</c:v>
                </c:pt>
                <c:pt idx="457">
                  <c:v>5.6630800000000002E-2</c:v>
                </c:pt>
                <c:pt idx="458">
                  <c:v>5.6630800000000002E-2</c:v>
                </c:pt>
                <c:pt idx="459">
                  <c:v>5.6630800000000002E-2</c:v>
                </c:pt>
                <c:pt idx="460">
                  <c:v>5.6630800000000002E-2</c:v>
                </c:pt>
                <c:pt idx="461">
                  <c:v>5.7328999999999998E-2</c:v>
                </c:pt>
                <c:pt idx="462">
                  <c:v>5.7328999999999998E-2</c:v>
                </c:pt>
                <c:pt idx="463">
                  <c:v>5.7328999999999998E-2</c:v>
                </c:pt>
                <c:pt idx="464">
                  <c:v>5.7328999999999998E-2</c:v>
                </c:pt>
                <c:pt idx="465">
                  <c:v>5.7328999999999998E-2</c:v>
                </c:pt>
                <c:pt idx="466">
                  <c:v>5.7328999999999998E-2</c:v>
                </c:pt>
                <c:pt idx="467">
                  <c:v>5.7678300000000002E-2</c:v>
                </c:pt>
                <c:pt idx="468">
                  <c:v>5.8027799999999997E-2</c:v>
                </c:pt>
                <c:pt idx="469">
                  <c:v>5.8027799999999997E-2</c:v>
                </c:pt>
                <c:pt idx="470">
                  <c:v>5.8027799999999997E-2</c:v>
                </c:pt>
                <c:pt idx="471">
                  <c:v>5.8377400000000003E-2</c:v>
                </c:pt>
                <c:pt idx="472">
                  <c:v>5.8377400000000003E-2</c:v>
                </c:pt>
                <c:pt idx="473">
                  <c:v>5.8377400000000003E-2</c:v>
                </c:pt>
                <c:pt idx="474">
                  <c:v>5.8377400000000003E-2</c:v>
                </c:pt>
                <c:pt idx="475">
                  <c:v>5.8377400000000003E-2</c:v>
                </c:pt>
                <c:pt idx="476">
                  <c:v>5.8377400000000003E-2</c:v>
                </c:pt>
                <c:pt idx="477">
                  <c:v>5.8377400000000003E-2</c:v>
                </c:pt>
                <c:pt idx="478">
                  <c:v>5.8377400000000003E-2</c:v>
                </c:pt>
                <c:pt idx="479">
                  <c:v>5.8377400000000003E-2</c:v>
                </c:pt>
                <c:pt idx="480">
                  <c:v>5.8377400000000003E-2</c:v>
                </c:pt>
                <c:pt idx="481">
                  <c:v>5.8377400000000003E-2</c:v>
                </c:pt>
                <c:pt idx="482">
                  <c:v>5.8727300000000003E-2</c:v>
                </c:pt>
                <c:pt idx="483">
                  <c:v>5.8727300000000003E-2</c:v>
                </c:pt>
                <c:pt idx="484">
                  <c:v>5.9077499999999998E-2</c:v>
                </c:pt>
                <c:pt idx="485">
                  <c:v>5.9077499999999998E-2</c:v>
                </c:pt>
                <c:pt idx="486">
                  <c:v>5.9077499999999998E-2</c:v>
                </c:pt>
                <c:pt idx="487">
                  <c:v>5.9077499999999998E-2</c:v>
                </c:pt>
                <c:pt idx="488">
                  <c:v>5.9077499999999998E-2</c:v>
                </c:pt>
                <c:pt idx="489">
                  <c:v>5.9077499999999998E-2</c:v>
                </c:pt>
                <c:pt idx="490">
                  <c:v>5.9778299999999999E-2</c:v>
                </c:pt>
                <c:pt idx="491">
                  <c:v>5.9778299999999999E-2</c:v>
                </c:pt>
                <c:pt idx="492">
                  <c:v>5.9778299999999999E-2</c:v>
                </c:pt>
                <c:pt idx="493">
                  <c:v>5.9778299999999999E-2</c:v>
                </c:pt>
                <c:pt idx="494">
                  <c:v>5.9778299999999999E-2</c:v>
                </c:pt>
                <c:pt idx="495">
                  <c:v>5.9778299999999999E-2</c:v>
                </c:pt>
                <c:pt idx="496">
                  <c:v>5.9778299999999999E-2</c:v>
                </c:pt>
                <c:pt idx="497">
                  <c:v>5.9778299999999999E-2</c:v>
                </c:pt>
                <c:pt idx="498">
                  <c:v>5.9778299999999999E-2</c:v>
                </c:pt>
                <c:pt idx="499">
                  <c:v>5.9778299999999999E-2</c:v>
                </c:pt>
                <c:pt idx="500">
                  <c:v>5.9778299999999999E-2</c:v>
                </c:pt>
                <c:pt idx="501">
                  <c:v>5.9778299999999999E-2</c:v>
                </c:pt>
                <c:pt idx="502">
                  <c:v>6.0130299999999998E-2</c:v>
                </c:pt>
                <c:pt idx="503">
                  <c:v>6.0130299999999998E-2</c:v>
                </c:pt>
                <c:pt idx="504">
                  <c:v>6.0130299999999998E-2</c:v>
                </c:pt>
                <c:pt idx="505">
                  <c:v>6.0130299999999998E-2</c:v>
                </c:pt>
                <c:pt idx="506">
                  <c:v>6.0130299999999998E-2</c:v>
                </c:pt>
                <c:pt idx="507">
                  <c:v>6.0130299999999998E-2</c:v>
                </c:pt>
                <c:pt idx="508">
                  <c:v>6.0130299999999998E-2</c:v>
                </c:pt>
                <c:pt idx="509">
                  <c:v>6.0130299999999998E-2</c:v>
                </c:pt>
                <c:pt idx="510">
                  <c:v>6.0842599999999997E-2</c:v>
                </c:pt>
                <c:pt idx="511">
                  <c:v>6.0842599999999997E-2</c:v>
                </c:pt>
                <c:pt idx="512">
                  <c:v>6.0842599999999997E-2</c:v>
                </c:pt>
                <c:pt idx="513">
                  <c:v>6.0842599999999997E-2</c:v>
                </c:pt>
                <c:pt idx="514">
                  <c:v>6.0842599999999997E-2</c:v>
                </c:pt>
                <c:pt idx="515">
                  <c:v>6.0842599999999997E-2</c:v>
                </c:pt>
                <c:pt idx="516">
                  <c:v>6.0842599999999997E-2</c:v>
                </c:pt>
                <c:pt idx="517">
                  <c:v>6.1201499999999999E-2</c:v>
                </c:pt>
                <c:pt idx="518">
                  <c:v>6.1201499999999999E-2</c:v>
                </c:pt>
                <c:pt idx="519">
                  <c:v>6.1201499999999999E-2</c:v>
                </c:pt>
                <c:pt idx="520">
                  <c:v>6.1201499999999999E-2</c:v>
                </c:pt>
                <c:pt idx="521">
                  <c:v>6.1201499999999999E-2</c:v>
                </c:pt>
                <c:pt idx="522">
                  <c:v>6.1201499999999999E-2</c:v>
                </c:pt>
                <c:pt idx="523">
                  <c:v>6.1201499999999999E-2</c:v>
                </c:pt>
                <c:pt idx="524">
                  <c:v>6.1201499999999999E-2</c:v>
                </c:pt>
                <c:pt idx="525">
                  <c:v>6.1201499999999999E-2</c:v>
                </c:pt>
                <c:pt idx="526">
                  <c:v>6.1201499999999999E-2</c:v>
                </c:pt>
                <c:pt idx="527">
                  <c:v>6.1201499999999999E-2</c:v>
                </c:pt>
                <c:pt idx="528">
                  <c:v>6.1201499999999999E-2</c:v>
                </c:pt>
                <c:pt idx="529">
                  <c:v>6.1561900000000003E-2</c:v>
                </c:pt>
                <c:pt idx="530">
                  <c:v>6.1561900000000003E-2</c:v>
                </c:pt>
                <c:pt idx="531">
                  <c:v>6.1922400000000002E-2</c:v>
                </c:pt>
                <c:pt idx="532">
                  <c:v>6.2643400000000002E-2</c:v>
                </c:pt>
                <c:pt idx="533">
                  <c:v>6.2643400000000002E-2</c:v>
                </c:pt>
                <c:pt idx="534">
                  <c:v>6.3004500000000005E-2</c:v>
                </c:pt>
                <c:pt idx="535">
                  <c:v>6.3004500000000005E-2</c:v>
                </c:pt>
                <c:pt idx="536">
                  <c:v>6.3004500000000005E-2</c:v>
                </c:pt>
                <c:pt idx="537">
                  <c:v>6.3004500000000005E-2</c:v>
                </c:pt>
                <c:pt idx="538">
                  <c:v>6.3004500000000005E-2</c:v>
                </c:pt>
                <c:pt idx="539">
                  <c:v>6.3004500000000005E-2</c:v>
                </c:pt>
                <c:pt idx="540">
                  <c:v>6.3004500000000005E-2</c:v>
                </c:pt>
                <c:pt idx="541">
                  <c:v>6.3004500000000005E-2</c:v>
                </c:pt>
                <c:pt idx="542">
                  <c:v>6.3004500000000005E-2</c:v>
                </c:pt>
                <c:pt idx="543">
                  <c:v>6.3004500000000005E-2</c:v>
                </c:pt>
                <c:pt idx="544">
                  <c:v>6.3367699999999999E-2</c:v>
                </c:pt>
                <c:pt idx="545">
                  <c:v>6.3367699999999999E-2</c:v>
                </c:pt>
                <c:pt idx="546">
                  <c:v>6.3367699999999999E-2</c:v>
                </c:pt>
                <c:pt idx="547">
                  <c:v>6.3731300000000005E-2</c:v>
                </c:pt>
                <c:pt idx="548">
                  <c:v>6.4459900000000001E-2</c:v>
                </c:pt>
                <c:pt idx="549">
                  <c:v>6.4459900000000001E-2</c:v>
                </c:pt>
                <c:pt idx="550">
                  <c:v>6.4459900000000001E-2</c:v>
                </c:pt>
                <c:pt idx="551">
                  <c:v>6.4825800000000003E-2</c:v>
                </c:pt>
                <c:pt idx="552">
                  <c:v>6.5192E-2</c:v>
                </c:pt>
                <c:pt idx="553">
                  <c:v>6.5192E-2</c:v>
                </c:pt>
                <c:pt idx="554">
                  <c:v>6.5192E-2</c:v>
                </c:pt>
                <c:pt idx="555">
                  <c:v>6.5192E-2</c:v>
                </c:pt>
                <c:pt idx="556">
                  <c:v>6.5192E-2</c:v>
                </c:pt>
                <c:pt idx="557">
                  <c:v>6.5192E-2</c:v>
                </c:pt>
                <c:pt idx="558">
                  <c:v>6.5192E-2</c:v>
                </c:pt>
                <c:pt idx="559">
                  <c:v>6.5192E-2</c:v>
                </c:pt>
                <c:pt idx="560">
                  <c:v>6.5192E-2</c:v>
                </c:pt>
                <c:pt idx="561">
                  <c:v>6.5192E-2</c:v>
                </c:pt>
                <c:pt idx="562">
                  <c:v>6.5192E-2</c:v>
                </c:pt>
                <c:pt idx="563">
                  <c:v>6.5192E-2</c:v>
                </c:pt>
                <c:pt idx="564">
                  <c:v>6.5192E-2</c:v>
                </c:pt>
                <c:pt idx="565">
                  <c:v>6.5192E-2</c:v>
                </c:pt>
                <c:pt idx="566">
                  <c:v>6.5192E-2</c:v>
                </c:pt>
                <c:pt idx="567">
                  <c:v>6.5192E-2</c:v>
                </c:pt>
                <c:pt idx="568">
                  <c:v>6.5563499999999997E-2</c:v>
                </c:pt>
                <c:pt idx="569">
                  <c:v>6.5563499999999997E-2</c:v>
                </c:pt>
                <c:pt idx="570">
                  <c:v>6.6308699999999998E-2</c:v>
                </c:pt>
                <c:pt idx="571">
                  <c:v>6.6308699999999998E-2</c:v>
                </c:pt>
                <c:pt idx="572">
                  <c:v>6.7055000000000003E-2</c:v>
                </c:pt>
                <c:pt idx="573">
                  <c:v>6.7055000000000003E-2</c:v>
                </c:pt>
                <c:pt idx="574">
                  <c:v>6.7055000000000003E-2</c:v>
                </c:pt>
                <c:pt idx="575">
                  <c:v>6.7055000000000003E-2</c:v>
                </c:pt>
                <c:pt idx="576">
                  <c:v>6.7055000000000003E-2</c:v>
                </c:pt>
                <c:pt idx="577">
                  <c:v>6.7055000000000003E-2</c:v>
                </c:pt>
                <c:pt idx="578">
                  <c:v>6.7055000000000003E-2</c:v>
                </c:pt>
                <c:pt idx="579">
                  <c:v>6.7055000000000003E-2</c:v>
                </c:pt>
                <c:pt idx="580">
                  <c:v>6.7055000000000003E-2</c:v>
                </c:pt>
                <c:pt idx="581">
                  <c:v>6.7055000000000003E-2</c:v>
                </c:pt>
                <c:pt idx="582">
                  <c:v>6.7432300000000001E-2</c:v>
                </c:pt>
                <c:pt idx="583">
                  <c:v>6.7432300000000001E-2</c:v>
                </c:pt>
                <c:pt idx="584">
                  <c:v>6.7432300000000001E-2</c:v>
                </c:pt>
                <c:pt idx="585">
                  <c:v>6.7432300000000001E-2</c:v>
                </c:pt>
                <c:pt idx="586">
                  <c:v>6.7813200000000004E-2</c:v>
                </c:pt>
                <c:pt idx="587">
                  <c:v>6.7813200000000004E-2</c:v>
                </c:pt>
                <c:pt idx="588">
                  <c:v>6.7813200000000004E-2</c:v>
                </c:pt>
                <c:pt idx="589">
                  <c:v>6.8197199999999999E-2</c:v>
                </c:pt>
                <c:pt idx="590">
                  <c:v>6.8197199999999999E-2</c:v>
                </c:pt>
                <c:pt idx="591">
                  <c:v>6.8197199999999999E-2</c:v>
                </c:pt>
                <c:pt idx="592">
                  <c:v>6.8591799999999994E-2</c:v>
                </c:pt>
                <c:pt idx="593">
                  <c:v>6.8591799999999994E-2</c:v>
                </c:pt>
                <c:pt idx="594">
                  <c:v>6.8591799999999994E-2</c:v>
                </c:pt>
                <c:pt idx="595">
                  <c:v>6.8591799999999994E-2</c:v>
                </c:pt>
                <c:pt idx="596">
                  <c:v>6.8591799999999994E-2</c:v>
                </c:pt>
                <c:pt idx="597">
                  <c:v>6.8591799999999994E-2</c:v>
                </c:pt>
                <c:pt idx="598">
                  <c:v>6.8591799999999994E-2</c:v>
                </c:pt>
                <c:pt idx="599">
                  <c:v>6.8591799999999994E-2</c:v>
                </c:pt>
                <c:pt idx="600">
                  <c:v>6.8591799999999994E-2</c:v>
                </c:pt>
                <c:pt idx="601">
                  <c:v>6.8994E-2</c:v>
                </c:pt>
                <c:pt idx="602">
                  <c:v>6.8994E-2</c:v>
                </c:pt>
                <c:pt idx="603">
                  <c:v>6.8994E-2</c:v>
                </c:pt>
                <c:pt idx="604">
                  <c:v>6.8994E-2</c:v>
                </c:pt>
                <c:pt idx="605">
                  <c:v>6.8994E-2</c:v>
                </c:pt>
                <c:pt idx="606">
                  <c:v>6.8994E-2</c:v>
                </c:pt>
                <c:pt idx="607">
                  <c:v>6.8994E-2</c:v>
                </c:pt>
                <c:pt idx="608">
                  <c:v>6.8994E-2</c:v>
                </c:pt>
                <c:pt idx="609">
                  <c:v>6.9399799999999998E-2</c:v>
                </c:pt>
                <c:pt idx="610">
                  <c:v>6.9399799999999998E-2</c:v>
                </c:pt>
                <c:pt idx="611">
                  <c:v>6.9399799999999998E-2</c:v>
                </c:pt>
                <c:pt idx="612">
                  <c:v>6.9399799999999998E-2</c:v>
                </c:pt>
                <c:pt idx="613">
                  <c:v>6.9399799999999998E-2</c:v>
                </c:pt>
                <c:pt idx="614">
                  <c:v>6.9399799999999998E-2</c:v>
                </c:pt>
                <c:pt idx="615">
                  <c:v>6.9399799999999998E-2</c:v>
                </c:pt>
                <c:pt idx="616">
                  <c:v>6.9399799999999998E-2</c:v>
                </c:pt>
                <c:pt idx="617">
                  <c:v>6.9399799999999998E-2</c:v>
                </c:pt>
                <c:pt idx="618">
                  <c:v>6.9399799999999998E-2</c:v>
                </c:pt>
                <c:pt idx="619">
                  <c:v>6.9399799999999998E-2</c:v>
                </c:pt>
                <c:pt idx="620">
                  <c:v>6.9399799999999998E-2</c:v>
                </c:pt>
                <c:pt idx="621">
                  <c:v>6.9399799999999998E-2</c:v>
                </c:pt>
                <c:pt idx="622">
                  <c:v>6.9399799999999998E-2</c:v>
                </c:pt>
                <c:pt idx="623">
                  <c:v>6.9399799999999998E-2</c:v>
                </c:pt>
                <c:pt idx="624">
                  <c:v>6.9399799999999998E-2</c:v>
                </c:pt>
                <c:pt idx="625">
                  <c:v>6.9399799999999998E-2</c:v>
                </c:pt>
                <c:pt idx="626">
                  <c:v>6.9815600000000005E-2</c:v>
                </c:pt>
                <c:pt idx="627">
                  <c:v>6.9815600000000005E-2</c:v>
                </c:pt>
                <c:pt idx="628">
                  <c:v>7.0232199999999995E-2</c:v>
                </c:pt>
                <c:pt idx="629">
                  <c:v>7.0232199999999995E-2</c:v>
                </c:pt>
                <c:pt idx="630">
                  <c:v>7.0649699999999996E-2</c:v>
                </c:pt>
                <c:pt idx="631">
                  <c:v>7.0649699999999996E-2</c:v>
                </c:pt>
                <c:pt idx="632">
                  <c:v>7.0649699999999996E-2</c:v>
                </c:pt>
                <c:pt idx="633">
                  <c:v>7.0649699999999996E-2</c:v>
                </c:pt>
                <c:pt idx="634">
                  <c:v>7.0649699999999996E-2</c:v>
                </c:pt>
                <c:pt idx="635">
                  <c:v>7.0649699999999996E-2</c:v>
                </c:pt>
                <c:pt idx="636">
                  <c:v>7.0649699999999996E-2</c:v>
                </c:pt>
                <c:pt idx="637">
                  <c:v>7.0649699999999996E-2</c:v>
                </c:pt>
                <c:pt idx="638">
                  <c:v>7.0649699999999996E-2</c:v>
                </c:pt>
                <c:pt idx="639">
                  <c:v>7.0649699999999996E-2</c:v>
                </c:pt>
                <c:pt idx="640">
                  <c:v>7.0649699999999996E-2</c:v>
                </c:pt>
                <c:pt idx="641">
                  <c:v>7.0649699999999996E-2</c:v>
                </c:pt>
                <c:pt idx="642">
                  <c:v>7.0649699999999996E-2</c:v>
                </c:pt>
                <c:pt idx="643">
                  <c:v>7.0649699999999996E-2</c:v>
                </c:pt>
                <c:pt idx="644">
                  <c:v>7.0649699999999996E-2</c:v>
                </c:pt>
                <c:pt idx="645">
                  <c:v>7.0649699999999996E-2</c:v>
                </c:pt>
                <c:pt idx="646">
                  <c:v>7.1079000000000003E-2</c:v>
                </c:pt>
                <c:pt idx="647">
                  <c:v>7.1079000000000003E-2</c:v>
                </c:pt>
                <c:pt idx="648">
                  <c:v>7.1079000000000003E-2</c:v>
                </c:pt>
                <c:pt idx="649">
                  <c:v>7.1079000000000003E-2</c:v>
                </c:pt>
                <c:pt idx="650">
                  <c:v>7.1079000000000003E-2</c:v>
                </c:pt>
                <c:pt idx="651">
                  <c:v>7.1079000000000003E-2</c:v>
                </c:pt>
                <c:pt idx="652">
                  <c:v>7.1079000000000003E-2</c:v>
                </c:pt>
                <c:pt idx="653">
                  <c:v>7.1079000000000003E-2</c:v>
                </c:pt>
                <c:pt idx="654">
                  <c:v>7.1079000000000003E-2</c:v>
                </c:pt>
                <c:pt idx="655">
                  <c:v>7.1079000000000003E-2</c:v>
                </c:pt>
                <c:pt idx="656">
                  <c:v>7.1079000000000003E-2</c:v>
                </c:pt>
                <c:pt idx="657">
                  <c:v>7.1079000000000003E-2</c:v>
                </c:pt>
                <c:pt idx="658">
                  <c:v>7.1079000000000003E-2</c:v>
                </c:pt>
                <c:pt idx="659">
                  <c:v>7.1079000000000003E-2</c:v>
                </c:pt>
                <c:pt idx="660">
                  <c:v>7.1079000000000003E-2</c:v>
                </c:pt>
                <c:pt idx="661">
                  <c:v>7.1079000000000003E-2</c:v>
                </c:pt>
                <c:pt idx="662">
                  <c:v>7.1079000000000003E-2</c:v>
                </c:pt>
                <c:pt idx="663">
                  <c:v>7.1079000000000003E-2</c:v>
                </c:pt>
                <c:pt idx="664">
                  <c:v>7.1079000000000003E-2</c:v>
                </c:pt>
                <c:pt idx="665">
                  <c:v>7.1079000000000003E-2</c:v>
                </c:pt>
                <c:pt idx="666">
                  <c:v>7.1079000000000003E-2</c:v>
                </c:pt>
                <c:pt idx="667">
                  <c:v>7.15224E-2</c:v>
                </c:pt>
                <c:pt idx="668">
                  <c:v>7.1967199999999995E-2</c:v>
                </c:pt>
                <c:pt idx="669">
                  <c:v>7.1967199999999995E-2</c:v>
                </c:pt>
                <c:pt idx="670">
                  <c:v>7.2415800000000002E-2</c:v>
                </c:pt>
                <c:pt idx="671">
                  <c:v>7.2415800000000002E-2</c:v>
                </c:pt>
                <c:pt idx="672">
                  <c:v>7.2415800000000002E-2</c:v>
                </c:pt>
                <c:pt idx="673">
                  <c:v>7.28689E-2</c:v>
                </c:pt>
                <c:pt idx="674">
                  <c:v>7.3331999999999994E-2</c:v>
                </c:pt>
                <c:pt idx="675">
                  <c:v>7.3331999999999994E-2</c:v>
                </c:pt>
                <c:pt idx="676">
                  <c:v>7.3331999999999994E-2</c:v>
                </c:pt>
                <c:pt idx="677">
                  <c:v>7.3331999999999994E-2</c:v>
                </c:pt>
                <c:pt idx="678">
                  <c:v>7.3331999999999994E-2</c:v>
                </c:pt>
                <c:pt idx="679">
                  <c:v>7.3331999999999994E-2</c:v>
                </c:pt>
                <c:pt idx="680">
                  <c:v>7.3803599999999997E-2</c:v>
                </c:pt>
                <c:pt idx="681">
                  <c:v>7.3803599999999997E-2</c:v>
                </c:pt>
                <c:pt idx="682">
                  <c:v>7.3803599999999997E-2</c:v>
                </c:pt>
                <c:pt idx="683">
                  <c:v>7.3803599999999997E-2</c:v>
                </c:pt>
                <c:pt idx="684">
                  <c:v>7.3803599999999997E-2</c:v>
                </c:pt>
                <c:pt idx="685">
                  <c:v>7.4279800000000007E-2</c:v>
                </c:pt>
                <c:pt idx="686">
                  <c:v>7.4279800000000007E-2</c:v>
                </c:pt>
                <c:pt idx="687">
                  <c:v>7.4279800000000007E-2</c:v>
                </c:pt>
                <c:pt idx="688">
                  <c:v>7.4279800000000007E-2</c:v>
                </c:pt>
                <c:pt idx="689">
                  <c:v>7.4279800000000007E-2</c:v>
                </c:pt>
                <c:pt idx="690">
                  <c:v>7.4279800000000007E-2</c:v>
                </c:pt>
                <c:pt idx="691">
                  <c:v>7.4279800000000007E-2</c:v>
                </c:pt>
                <c:pt idx="692">
                  <c:v>7.4279800000000007E-2</c:v>
                </c:pt>
                <c:pt idx="693">
                  <c:v>7.4279800000000007E-2</c:v>
                </c:pt>
                <c:pt idx="694">
                  <c:v>7.4279800000000007E-2</c:v>
                </c:pt>
                <c:pt idx="695">
                  <c:v>7.4762999999999996E-2</c:v>
                </c:pt>
                <c:pt idx="696">
                  <c:v>7.4762999999999996E-2</c:v>
                </c:pt>
                <c:pt idx="697">
                  <c:v>7.4762999999999996E-2</c:v>
                </c:pt>
                <c:pt idx="698">
                  <c:v>7.4762999999999996E-2</c:v>
                </c:pt>
                <c:pt idx="699">
                  <c:v>7.5248899999999994E-2</c:v>
                </c:pt>
                <c:pt idx="700">
                  <c:v>7.5248899999999994E-2</c:v>
                </c:pt>
                <c:pt idx="701">
                  <c:v>7.5248899999999994E-2</c:v>
                </c:pt>
                <c:pt idx="702">
                  <c:v>7.5738200000000006E-2</c:v>
                </c:pt>
                <c:pt idx="703">
                  <c:v>7.5738200000000006E-2</c:v>
                </c:pt>
                <c:pt idx="704">
                  <c:v>7.5738200000000006E-2</c:v>
                </c:pt>
                <c:pt idx="705">
                  <c:v>7.5738200000000006E-2</c:v>
                </c:pt>
                <c:pt idx="706">
                  <c:v>7.5738200000000006E-2</c:v>
                </c:pt>
                <c:pt idx="707">
                  <c:v>7.5738200000000006E-2</c:v>
                </c:pt>
                <c:pt idx="708">
                  <c:v>7.5738200000000006E-2</c:v>
                </c:pt>
                <c:pt idx="709">
                  <c:v>7.5738200000000006E-2</c:v>
                </c:pt>
                <c:pt idx="710">
                  <c:v>7.5738200000000006E-2</c:v>
                </c:pt>
                <c:pt idx="711">
                  <c:v>7.5738200000000006E-2</c:v>
                </c:pt>
                <c:pt idx="712">
                  <c:v>7.5738200000000006E-2</c:v>
                </c:pt>
                <c:pt idx="713">
                  <c:v>7.5738200000000006E-2</c:v>
                </c:pt>
                <c:pt idx="714">
                  <c:v>7.5738200000000006E-2</c:v>
                </c:pt>
                <c:pt idx="715">
                  <c:v>7.5738200000000006E-2</c:v>
                </c:pt>
                <c:pt idx="716">
                  <c:v>7.6239699999999994E-2</c:v>
                </c:pt>
                <c:pt idx="717">
                  <c:v>7.6239699999999994E-2</c:v>
                </c:pt>
                <c:pt idx="718">
                  <c:v>7.6744199999999999E-2</c:v>
                </c:pt>
                <c:pt idx="719">
                  <c:v>7.6744199999999999E-2</c:v>
                </c:pt>
                <c:pt idx="720">
                  <c:v>7.7250700000000005E-2</c:v>
                </c:pt>
                <c:pt idx="721">
                  <c:v>7.7250700000000005E-2</c:v>
                </c:pt>
                <c:pt idx="722">
                  <c:v>7.7250700000000005E-2</c:v>
                </c:pt>
                <c:pt idx="723">
                  <c:v>7.7250700000000005E-2</c:v>
                </c:pt>
                <c:pt idx="724">
                  <c:v>7.7762999999999999E-2</c:v>
                </c:pt>
                <c:pt idx="725">
                  <c:v>7.8276200000000004E-2</c:v>
                </c:pt>
                <c:pt idx="726">
                  <c:v>7.8276200000000004E-2</c:v>
                </c:pt>
                <c:pt idx="727">
                  <c:v>7.8276200000000004E-2</c:v>
                </c:pt>
                <c:pt idx="728">
                  <c:v>7.8276200000000004E-2</c:v>
                </c:pt>
                <c:pt idx="729">
                  <c:v>7.8276200000000004E-2</c:v>
                </c:pt>
                <c:pt idx="730">
                  <c:v>7.8276200000000004E-2</c:v>
                </c:pt>
                <c:pt idx="731">
                  <c:v>7.8276200000000004E-2</c:v>
                </c:pt>
                <c:pt idx="732">
                  <c:v>7.8798400000000005E-2</c:v>
                </c:pt>
                <c:pt idx="733">
                  <c:v>7.8798400000000005E-2</c:v>
                </c:pt>
                <c:pt idx="734">
                  <c:v>7.8798400000000005E-2</c:v>
                </c:pt>
                <c:pt idx="735">
                  <c:v>7.8798400000000005E-2</c:v>
                </c:pt>
                <c:pt idx="736">
                  <c:v>7.8798400000000005E-2</c:v>
                </c:pt>
                <c:pt idx="737">
                  <c:v>7.8798400000000005E-2</c:v>
                </c:pt>
                <c:pt idx="738">
                  <c:v>7.8798400000000005E-2</c:v>
                </c:pt>
                <c:pt idx="739">
                  <c:v>7.8798400000000005E-2</c:v>
                </c:pt>
                <c:pt idx="740">
                  <c:v>7.8798400000000005E-2</c:v>
                </c:pt>
                <c:pt idx="741">
                  <c:v>7.8798400000000005E-2</c:v>
                </c:pt>
                <c:pt idx="742">
                  <c:v>7.8798400000000005E-2</c:v>
                </c:pt>
                <c:pt idx="743">
                  <c:v>7.8798400000000005E-2</c:v>
                </c:pt>
                <c:pt idx="744">
                  <c:v>7.8798400000000005E-2</c:v>
                </c:pt>
                <c:pt idx="745">
                  <c:v>7.8798400000000005E-2</c:v>
                </c:pt>
                <c:pt idx="746">
                  <c:v>7.8798400000000005E-2</c:v>
                </c:pt>
                <c:pt idx="747">
                  <c:v>7.8798400000000005E-2</c:v>
                </c:pt>
                <c:pt idx="748">
                  <c:v>7.8798400000000005E-2</c:v>
                </c:pt>
                <c:pt idx="749">
                  <c:v>7.9341599999999998E-2</c:v>
                </c:pt>
                <c:pt idx="750">
                  <c:v>7.9341599999999998E-2</c:v>
                </c:pt>
                <c:pt idx="751">
                  <c:v>7.9341599999999998E-2</c:v>
                </c:pt>
                <c:pt idx="752">
                  <c:v>7.9341599999999998E-2</c:v>
                </c:pt>
                <c:pt idx="753">
                  <c:v>7.9341599999999998E-2</c:v>
                </c:pt>
                <c:pt idx="754">
                  <c:v>7.9341599999999998E-2</c:v>
                </c:pt>
                <c:pt idx="755">
                  <c:v>7.9341599999999998E-2</c:v>
                </c:pt>
                <c:pt idx="756">
                  <c:v>7.9341599999999998E-2</c:v>
                </c:pt>
                <c:pt idx="757">
                  <c:v>7.9341599999999998E-2</c:v>
                </c:pt>
                <c:pt idx="758">
                  <c:v>8.0477499999999993E-2</c:v>
                </c:pt>
                <c:pt idx="759">
                  <c:v>8.10501E-2</c:v>
                </c:pt>
                <c:pt idx="760">
                  <c:v>8.10501E-2</c:v>
                </c:pt>
                <c:pt idx="761">
                  <c:v>8.10501E-2</c:v>
                </c:pt>
                <c:pt idx="762">
                  <c:v>8.10501E-2</c:v>
                </c:pt>
                <c:pt idx="763">
                  <c:v>8.10501E-2</c:v>
                </c:pt>
                <c:pt idx="764">
                  <c:v>8.10501E-2</c:v>
                </c:pt>
                <c:pt idx="765">
                  <c:v>8.10501E-2</c:v>
                </c:pt>
                <c:pt idx="766">
                  <c:v>8.10501E-2</c:v>
                </c:pt>
                <c:pt idx="767">
                  <c:v>8.10501E-2</c:v>
                </c:pt>
                <c:pt idx="768">
                  <c:v>8.10501E-2</c:v>
                </c:pt>
                <c:pt idx="769">
                  <c:v>8.10501E-2</c:v>
                </c:pt>
                <c:pt idx="770">
                  <c:v>8.1640299999999999E-2</c:v>
                </c:pt>
                <c:pt idx="771">
                  <c:v>8.1640299999999999E-2</c:v>
                </c:pt>
                <c:pt idx="772">
                  <c:v>8.1640299999999999E-2</c:v>
                </c:pt>
                <c:pt idx="773">
                  <c:v>8.1640299999999999E-2</c:v>
                </c:pt>
                <c:pt idx="774">
                  <c:v>8.1640299999999999E-2</c:v>
                </c:pt>
                <c:pt idx="775">
                  <c:v>8.1640299999999999E-2</c:v>
                </c:pt>
                <c:pt idx="776">
                  <c:v>8.1640299999999999E-2</c:v>
                </c:pt>
                <c:pt idx="777">
                  <c:v>8.1640299999999999E-2</c:v>
                </c:pt>
                <c:pt idx="778">
                  <c:v>8.1640299999999999E-2</c:v>
                </c:pt>
                <c:pt idx="779">
                  <c:v>8.1640299999999999E-2</c:v>
                </c:pt>
                <c:pt idx="780">
                  <c:v>8.1640299999999999E-2</c:v>
                </c:pt>
                <c:pt idx="781">
                  <c:v>8.1640299999999999E-2</c:v>
                </c:pt>
                <c:pt idx="782">
                  <c:v>8.1640299999999999E-2</c:v>
                </c:pt>
                <c:pt idx="783">
                  <c:v>8.1640299999999999E-2</c:v>
                </c:pt>
                <c:pt idx="784">
                  <c:v>8.1640299999999999E-2</c:v>
                </c:pt>
                <c:pt idx="785">
                  <c:v>8.2246100000000003E-2</c:v>
                </c:pt>
                <c:pt idx="786">
                  <c:v>8.2246100000000003E-2</c:v>
                </c:pt>
                <c:pt idx="787">
                  <c:v>8.2854200000000003E-2</c:v>
                </c:pt>
                <c:pt idx="788">
                  <c:v>8.2854200000000003E-2</c:v>
                </c:pt>
                <c:pt idx="789">
                  <c:v>8.2854200000000003E-2</c:v>
                </c:pt>
                <c:pt idx="790">
                  <c:v>8.2854200000000003E-2</c:v>
                </c:pt>
                <c:pt idx="791">
                  <c:v>8.2854200000000003E-2</c:v>
                </c:pt>
                <c:pt idx="792">
                  <c:v>8.2854200000000003E-2</c:v>
                </c:pt>
                <c:pt idx="793">
                  <c:v>8.3470600000000006E-2</c:v>
                </c:pt>
                <c:pt idx="794">
                  <c:v>8.3470600000000006E-2</c:v>
                </c:pt>
                <c:pt idx="795">
                  <c:v>8.3470600000000006E-2</c:v>
                </c:pt>
                <c:pt idx="796">
                  <c:v>8.3470600000000006E-2</c:v>
                </c:pt>
                <c:pt idx="797">
                  <c:v>8.3470600000000006E-2</c:v>
                </c:pt>
                <c:pt idx="798">
                  <c:v>8.3470600000000006E-2</c:v>
                </c:pt>
                <c:pt idx="799">
                  <c:v>8.3470600000000006E-2</c:v>
                </c:pt>
                <c:pt idx="800">
                  <c:v>8.3470600000000006E-2</c:v>
                </c:pt>
                <c:pt idx="801">
                  <c:v>8.3470600000000006E-2</c:v>
                </c:pt>
                <c:pt idx="802">
                  <c:v>8.3470600000000006E-2</c:v>
                </c:pt>
                <c:pt idx="803">
                  <c:v>8.3470600000000006E-2</c:v>
                </c:pt>
                <c:pt idx="804">
                  <c:v>8.3470600000000006E-2</c:v>
                </c:pt>
                <c:pt idx="805">
                  <c:v>8.3470600000000006E-2</c:v>
                </c:pt>
                <c:pt idx="806">
                  <c:v>8.3470600000000006E-2</c:v>
                </c:pt>
                <c:pt idx="807">
                  <c:v>8.3470600000000006E-2</c:v>
                </c:pt>
                <c:pt idx="808">
                  <c:v>8.3470600000000006E-2</c:v>
                </c:pt>
                <c:pt idx="809">
                  <c:v>8.3470600000000006E-2</c:v>
                </c:pt>
                <c:pt idx="810">
                  <c:v>8.3470600000000006E-2</c:v>
                </c:pt>
                <c:pt idx="811">
                  <c:v>8.3470600000000006E-2</c:v>
                </c:pt>
                <c:pt idx="812">
                  <c:v>8.3470600000000006E-2</c:v>
                </c:pt>
                <c:pt idx="813">
                  <c:v>8.3470600000000006E-2</c:v>
                </c:pt>
                <c:pt idx="814">
                  <c:v>8.3470600000000006E-2</c:v>
                </c:pt>
                <c:pt idx="815">
                  <c:v>8.3470600000000006E-2</c:v>
                </c:pt>
                <c:pt idx="816">
                  <c:v>8.3470600000000006E-2</c:v>
                </c:pt>
                <c:pt idx="817">
                  <c:v>8.3470600000000006E-2</c:v>
                </c:pt>
                <c:pt idx="818">
                  <c:v>8.4127599999999997E-2</c:v>
                </c:pt>
                <c:pt idx="819">
                  <c:v>8.4127599999999997E-2</c:v>
                </c:pt>
                <c:pt idx="820">
                  <c:v>8.4127599999999997E-2</c:v>
                </c:pt>
                <c:pt idx="821">
                  <c:v>8.4127599999999997E-2</c:v>
                </c:pt>
                <c:pt idx="822">
                  <c:v>8.4127599999999997E-2</c:v>
                </c:pt>
                <c:pt idx="823">
                  <c:v>8.4127599999999997E-2</c:v>
                </c:pt>
                <c:pt idx="824">
                  <c:v>8.4127599999999997E-2</c:v>
                </c:pt>
                <c:pt idx="825">
                  <c:v>8.4127599999999997E-2</c:v>
                </c:pt>
                <c:pt idx="826">
                  <c:v>8.4127599999999997E-2</c:v>
                </c:pt>
                <c:pt idx="827">
                  <c:v>8.4127599999999997E-2</c:v>
                </c:pt>
                <c:pt idx="828">
                  <c:v>8.4127599999999997E-2</c:v>
                </c:pt>
                <c:pt idx="829">
                  <c:v>8.4127599999999997E-2</c:v>
                </c:pt>
                <c:pt idx="830">
                  <c:v>8.4127599999999997E-2</c:v>
                </c:pt>
                <c:pt idx="831">
                  <c:v>8.4127599999999997E-2</c:v>
                </c:pt>
                <c:pt idx="832">
                  <c:v>8.4127599999999997E-2</c:v>
                </c:pt>
                <c:pt idx="833">
                  <c:v>8.4127599999999997E-2</c:v>
                </c:pt>
                <c:pt idx="834">
                  <c:v>8.4127599999999997E-2</c:v>
                </c:pt>
                <c:pt idx="835">
                  <c:v>8.4822499999999995E-2</c:v>
                </c:pt>
                <c:pt idx="836">
                  <c:v>8.4822499999999995E-2</c:v>
                </c:pt>
                <c:pt idx="837">
                  <c:v>8.4822499999999995E-2</c:v>
                </c:pt>
                <c:pt idx="838">
                  <c:v>8.4822499999999995E-2</c:v>
                </c:pt>
                <c:pt idx="839">
                  <c:v>8.4822499999999995E-2</c:v>
                </c:pt>
                <c:pt idx="840">
                  <c:v>8.4822499999999995E-2</c:v>
                </c:pt>
                <c:pt idx="841">
                  <c:v>8.4822499999999995E-2</c:v>
                </c:pt>
                <c:pt idx="842">
                  <c:v>8.4822499999999995E-2</c:v>
                </c:pt>
                <c:pt idx="843">
                  <c:v>8.5552900000000001E-2</c:v>
                </c:pt>
                <c:pt idx="844">
                  <c:v>8.5552900000000001E-2</c:v>
                </c:pt>
                <c:pt idx="845">
                  <c:v>8.5552900000000001E-2</c:v>
                </c:pt>
                <c:pt idx="846">
                  <c:v>8.5552900000000001E-2</c:v>
                </c:pt>
                <c:pt idx="847">
                  <c:v>8.5552900000000001E-2</c:v>
                </c:pt>
                <c:pt idx="848">
                  <c:v>8.5552900000000001E-2</c:v>
                </c:pt>
                <c:pt idx="849">
                  <c:v>8.5552900000000001E-2</c:v>
                </c:pt>
                <c:pt idx="850">
                  <c:v>8.6303699999999997E-2</c:v>
                </c:pt>
                <c:pt idx="851">
                  <c:v>8.6303699999999997E-2</c:v>
                </c:pt>
                <c:pt idx="852">
                  <c:v>8.6303699999999997E-2</c:v>
                </c:pt>
                <c:pt idx="853">
                  <c:v>8.7059999999999998E-2</c:v>
                </c:pt>
                <c:pt idx="854">
                  <c:v>8.7059999999999998E-2</c:v>
                </c:pt>
                <c:pt idx="855">
                  <c:v>8.7059999999999998E-2</c:v>
                </c:pt>
                <c:pt idx="856">
                  <c:v>8.7059999999999998E-2</c:v>
                </c:pt>
                <c:pt idx="857">
                  <c:v>8.7059999999999998E-2</c:v>
                </c:pt>
                <c:pt idx="858">
                  <c:v>8.7059999999999998E-2</c:v>
                </c:pt>
                <c:pt idx="859">
                  <c:v>8.7059999999999998E-2</c:v>
                </c:pt>
                <c:pt idx="860">
                  <c:v>8.7059999999999998E-2</c:v>
                </c:pt>
                <c:pt idx="861">
                  <c:v>8.7059999999999998E-2</c:v>
                </c:pt>
                <c:pt idx="862">
                  <c:v>8.7059999999999998E-2</c:v>
                </c:pt>
                <c:pt idx="863">
                  <c:v>8.7059999999999998E-2</c:v>
                </c:pt>
                <c:pt idx="864">
                  <c:v>8.7059999999999998E-2</c:v>
                </c:pt>
                <c:pt idx="865">
                  <c:v>8.7059999999999998E-2</c:v>
                </c:pt>
                <c:pt idx="866">
                  <c:v>8.7059999999999998E-2</c:v>
                </c:pt>
                <c:pt idx="867">
                  <c:v>8.7059999999999998E-2</c:v>
                </c:pt>
                <c:pt idx="868">
                  <c:v>8.7059999999999998E-2</c:v>
                </c:pt>
                <c:pt idx="869">
                  <c:v>8.7059999999999998E-2</c:v>
                </c:pt>
                <c:pt idx="870">
                  <c:v>8.7059999999999998E-2</c:v>
                </c:pt>
                <c:pt idx="871">
                  <c:v>8.7059999999999998E-2</c:v>
                </c:pt>
                <c:pt idx="872">
                  <c:v>8.7836399999999995E-2</c:v>
                </c:pt>
                <c:pt idx="873">
                  <c:v>8.7836399999999995E-2</c:v>
                </c:pt>
                <c:pt idx="874">
                  <c:v>8.7836399999999995E-2</c:v>
                </c:pt>
                <c:pt idx="875">
                  <c:v>8.8615299999999994E-2</c:v>
                </c:pt>
                <c:pt idx="876">
                  <c:v>8.8615299999999994E-2</c:v>
                </c:pt>
                <c:pt idx="877">
                  <c:v>8.8615299999999994E-2</c:v>
                </c:pt>
                <c:pt idx="878">
                  <c:v>8.8615299999999994E-2</c:v>
                </c:pt>
                <c:pt idx="879">
                  <c:v>8.8615299999999994E-2</c:v>
                </c:pt>
                <c:pt idx="880">
                  <c:v>8.8615299999999994E-2</c:v>
                </c:pt>
                <c:pt idx="881">
                  <c:v>8.8615299999999994E-2</c:v>
                </c:pt>
                <c:pt idx="882">
                  <c:v>8.8615299999999994E-2</c:v>
                </c:pt>
                <c:pt idx="883">
                  <c:v>8.8615299999999994E-2</c:v>
                </c:pt>
                <c:pt idx="884">
                  <c:v>8.8615299999999994E-2</c:v>
                </c:pt>
                <c:pt idx="885">
                  <c:v>8.8615299999999994E-2</c:v>
                </c:pt>
                <c:pt idx="886">
                  <c:v>8.8615299999999994E-2</c:v>
                </c:pt>
                <c:pt idx="887">
                  <c:v>8.8615299999999994E-2</c:v>
                </c:pt>
                <c:pt idx="888">
                  <c:v>8.8615299999999994E-2</c:v>
                </c:pt>
                <c:pt idx="889">
                  <c:v>8.8615299999999994E-2</c:v>
                </c:pt>
                <c:pt idx="890">
                  <c:v>8.8615299999999994E-2</c:v>
                </c:pt>
                <c:pt idx="891">
                  <c:v>8.8615299999999994E-2</c:v>
                </c:pt>
                <c:pt idx="892">
                  <c:v>8.8615299999999994E-2</c:v>
                </c:pt>
                <c:pt idx="893">
                  <c:v>8.8615299999999994E-2</c:v>
                </c:pt>
                <c:pt idx="894">
                  <c:v>8.8615299999999994E-2</c:v>
                </c:pt>
                <c:pt idx="895">
                  <c:v>8.8615299999999994E-2</c:v>
                </c:pt>
                <c:pt idx="896">
                  <c:v>8.8615299999999994E-2</c:v>
                </c:pt>
                <c:pt idx="897">
                  <c:v>8.8615299999999994E-2</c:v>
                </c:pt>
                <c:pt idx="898">
                  <c:v>8.9463100000000004E-2</c:v>
                </c:pt>
                <c:pt idx="899">
                  <c:v>9.0313299999999999E-2</c:v>
                </c:pt>
                <c:pt idx="900">
                  <c:v>9.0313299999999999E-2</c:v>
                </c:pt>
                <c:pt idx="901">
                  <c:v>9.0313299999999999E-2</c:v>
                </c:pt>
                <c:pt idx="902">
                  <c:v>9.0313299999999999E-2</c:v>
                </c:pt>
                <c:pt idx="903">
                  <c:v>9.0313299999999999E-2</c:v>
                </c:pt>
                <c:pt idx="904">
                  <c:v>9.0313299999999999E-2</c:v>
                </c:pt>
                <c:pt idx="905">
                  <c:v>9.0313299999999999E-2</c:v>
                </c:pt>
                <c:pt idx="906">
                  <c:v>9.0313299999999999E-2</c:v>
                </c:pt>
                <c:pt idx="907">
                  <c:v>9.0313299999999999E-2</c:v>
                </c:pt>
                <c:pt idx="908">
                  <c:v>9.0313299999999999E-2</c:v>
                </c:pt>
                <c:pt idx="909">
                  <c:v>9.0313299999999999E-2</c:v>
                </c:pt>
                <c:pt idx="910">
                  <c:v>9.0313299999999999E-2</c:v>
                </c:pt>
                <c:pt idx="911">
                  <c:v>9.11999E-2</c:v>
                </c:pt>
                <c:pt idx="912">
                  <c:v>9.11999E-2</c:v>
                </c:pt>
                <c:pt idx="913">
                  <c:v>9.2098799999999995E-2</c:v>
                </c:pt>
                <c:pt idx="914">
                  <c:v>9.2098799999999995E-2</c:v>
                </c:pt>
                <c:pt idx="915">
                  <c:v>9.2098799999999995E-2</c:v>
                </c:pt>
                <c:pt idx="916">
                  <c:v>9.2098799999999995E-2</c:v>
                </c:pt>
                <c:pt idx="917">
                  <c:v>9.2098799999999995E-2</c:v>
                </c:pt>
                <c:pt idx="918">
                  <c:v>9.2098799999999995E-2</c:v>
                </c:pt>
                <c:pt idx="919">
                  <c:v>9.2098799999999995E-2</c:v>
                </c:pt>
                <c:pt idx="920">
                  <c:v>9.2098799999999995E-2</c:v>
                </c:pt>
                <c:pt idx="921">
                  <c:v>9.2098799999999995E-2</c:v>
                </c:pt>
                <c:pt idx="922">
                  <c:v>9.2098799999999995E-2</c:v>
                </c:pt>
                <c:pt idx="923">
                  <c:v>9.2098799999999995E-2</c:v>
                </c:pt>
                <c:pt idx="924">
                  <c:v>9.2098799999999995E-2</c:v>
                </c:pt>
                <c:pt idx="925">
                  <c:v>9.2098799999999995E-2</c:v>
                </c:pt>
                <c:pt idx="926">
                  <c:v>9.2098799999999995E-2</c:v>
                </c:pt>
                <c:pt idx="927">
                  <c:v>9.2098799999999995E-2</c:v>
                </c:pt>
                <c:pt idx="928">
                  <c:v>9.2098799999999995E-2</c:v>
                </c:pt>
                <c:pt idx="929">
                  <c:v>9.2098799999999995E-2</c:v>
                </c:pt>
                <c:pt idx="930">
                  <c:v>9.2098799999999995E-2</c:v>
                </c:pt>
                <c:pt idx="931">
                  <c:v>9.2098799999999995E-2</c:v>
                </c:pt>
                <c:pt idx="932">
                  <c:v>9.2098799999999995E-2</c:v>
                </c:pt>
                <c:pt idx="933">
                  <c:v>9.2098799999999995E-2</c:v>
                </c:pt>
                <c:pt idx="934">
                  <c:v>9.2098799999999995E-2</c:v>
                </c:pt>
                <c:pt idx="935">
                  <c:v>9.2098799999999995E-2</c:v>
                </c:pt>
                <c:pt idx="936">
                  <c:v>9.2098799999999995E-2</c:v>
                </c:pt>
                <c:pt idx="937">
                  <c:v>9.2098799999999995E-2</c:v>
                </c:pt>
                <c:pt idx="938">
                  <c:v>9.2098799999999995E-2</c:v>
                </c:pt>
                <c:pt idx="939">
                  <c:v>9.2098799999999995E-2</c:v>
                </c:pt>
                <c:pt idx="940">
                  <c:v>9.2098799999999995E-2</c:v>
                </c:pt>
                <c:pt idx="941">
                  <c:v>9.2098799999999995E-2</c:v>
                </c:pt>
                <c:pt idx="942">
                  <c:v>9.2098799999999995E-2</c:v>
                </c:pt>
                <c:pt idx="943">
                  <c:v>9.2098799999999995E-2</c:v>
                </c:pt>
                <c:pt idx="944">
                  <c:v>9.2098799999999995E-2</c:v>
                </c:pt>
                <c:pt idx="945">
                  <c:v>9.2098799999999995E-2</c:v>
                </c:pt>
                <c:pt idx="946">
                  <c:v>9.2098799999999995E-2</c:v>
                </c:pt>
                <c:pt idx="947">
                  <c:v>9.2098799999999995E-2</c:v>
                </c:pt>
                <c:pt idx="948">
                  <c:v>9.2098799999999995E-2</c:v>
                </c:pt>
                <c:pt idx="949">
                  <c:v>9.2098799999999995E-2</c:v>
                </c:pt>
                <c:pt idx="950">
                  <c:v>9.2098799999999995E-2</c:v>
                </c:pt>
                <c:pt idx="951">
                  <c:v>9.2098799999999995E-2</c:v>
                </c:pt>
                <c:pt idx="952">
                  <c:v>9.2098799999999995E-2</c:v>
                </c:pt>
                <c:pt idx="953">
                  <c:v>9.2098799999999995E-2</c:v>
                </c:pt>
                <c:pt idx="954">
                  <c:v>9.2098799999999995E-2</c:v>
                </c:pt>
                <c:pt idx="955">
                  <c:v>9.2098799999999995E-2</c:v>
                </c:pt>
                <c:pt idx="956">
                  <c:v>9.2098799999999995E-2</c:v>
                </c:pt>
                <c:pt idx="957">
                  <c:v>9.2098799999999995E-2</c:v>
                </c:pt>
                <c:pt idx="958">
                  <c:v>9.2098799999999995E-2</c:v>
                </c:pt>
                <c:pt idx="959">
                  <c:v>9.2098799999999995E-2</c:v>
                </c:pt>
                <c:pt idx="960">
                  <c:v>9.2098799999999995E-2</c:v>
                </c:pt>
                <c:pt idx="961">
                  <c:v>9.2098799999999995E-2</c:v>
                </c:pt>
                <c:pt idx="962">
                  <c:v>9.2098799999999995E-2</c:v>
                </c:pt>
                <c:pt idx="963">
                  <c:v>9.3230900000000005E-2</c:v>
                </c:pt>
                <c:pt idx="964">
                  <c:v>9.3230900000000005E-2</c:v>
                </c:pt>
                <c:pt idx="965">
                  <c:v>9.3230900000000005E-2</c:v>
                </c:pt>
                <c:pt idx="966">
                  <c:v>9.3230900000000005E-2</c:v>
                </c:pt>
                <c:pt idx="967">
                  <c:v>9.4378699999999996E-2</c:v>
                </c:pt>
                <c:pt idx="968">
                  <c:v>9.4378699999999996E-2</c:v>
                </c:pt>
                <c:pt idx="969">
                  <c:v>9.4378699999999996E-2</c:v>
                </c:pt>
                <c:pt idx="970">
                  <c:v>9.4378699999999996E-2</c:v>
                </c:pt>
                <c:pt idx="971">
                  <c:v>9.4378699999999996E-2</c:v>
                </c:pt>
                <c:pt idx="972">
                  <c:v>9.5550300000000005E-2</c:v>
                </c:pt>
                <c:pt idx="973">
                  <c:v>9.6726400000000004E-2</c:v>
                </c:pt>
                <c:pt idx="974">
                  <c:v>9.6726400000000004E-2</c:v>
                </c:pt>
                <c:pt idx="975">
                  <c:v>9.6726400000000004E-2</c:v>
                </c:pt>
                <c:pt idx="976">
                  <c:v>9.6726400000000004E-2</c:v>
                </c:pt>
                <c:pt idx="977">
                  <c:v>9.6726400000000004E-2</c:v>
                </c:pt>
                <c:pt idx="978">
                  <c:v>9.6726400000000004E-2</c:v>
                </c:pt>
                <c:pt idx="979">
                  <c:v>9.6726400000000004E-2</c:v>
                </c:pt>
                <c:pt idx="980">
                  <c:v>9.6726400000000004E-2</c:v>
                </c:pt>
                <c:pt idx="981">
                  <c:v>9.6726400000000004E-2</c:v>
                </c:pt>
                <c:pt idx="982">
                  <c:v>9.6726400000000004E-2</c:v>
                </c:pt>
                <c:pt idx="983">
                  <c:v>9.6726400000000004E-2</c:v>
                </c:pt>
                <c:pt idx="984">
                  <c:v>9.6726400000000004E-2</c:v>
                </c:pt>
                <c:pt idx="985">
                  <c:v>9.6726400000000004E-2</c:v>
                </c:pt>
                <c:pt idx="986">
                  <c:v>9.6726400000000004E-2</c:v>
                </c:pt>
                <c:pt idx="987">
                  <c:v>9.6726400000000004E-2</c:v>
                </c:pt>
                <c:pt idx="988">
                  <c:v>9.6726400000000004E-2</c:v>
                </c:pt>
                <c:pt idx="989">
                  <c:v>9.6726400000000004E-2</c:v>
                </c:pt>
                <c:pt idx="990">
                  <c:v>9.6726400000000004E-2</c:v>
                </c:pt>
                <c:pt idx="991">
                  <c:v>9.6726400000000004E-2</c:v>
                </c:pt>
                <c:pt idx="992">
                  <c:v>9.6726400000000004E-2</c:v>
                </c:pt>
                <c:pt idx="993">
                  <c:v>9.6726400000000004E-2</c:v>
                </c:pt>
                <c:pt idx="994">
                  <c:v>9.6726400000000004E-2</c:v>
                </c:pt>
                <c:pt idx="995">
                  <c:v>9.6726400000000004E-2</c:v>
                </c:pt>
                <c:pt idx="996">
                  <c:v>9.6726400000000004E-2</c:v>
                </c:pt>
                <c:pt idx="997">
                  <c:v>9.6726400000000004E-2</c:v>
                </c:pt>
                <c:pt idx="998">
                  <c:v>9.6726400000000004E-2</c:v>
                </c:pt>
                <c:pt idx="999">
                  <c:v>9.6726400000000004E-2</c:v>
                </c:pt>
                <c:pt idx="1000">
                  <c:v>9.6726400000000004E-2</c:v>
                </c:pt>
                <c:pt idx="1001">
                  <c:v>9.81268E-2</c:v>
                </c:pt>
                <c:pt idx="1002">
                  <c:v>9.81268E-2</c:v>
                </c:pt>
                <c:pt idx="1003">
                  <c:v>9.81268E-2</c:v>
                </c:pt>
                <c:pt idx="1004">
                  <c:v>9.81268E-2</c:v>
                </c:pt>
                <c:pt idx="1005">
                  <c:v>9.81268E-2</c:v>
                </c:pt>
                <c:pt idx="1006">
                  <c:v>9.81268E-2</c:v>
                </c:pt>
                <c:pt idx="1007">
                  <c:v>9.81268E-2</c:v>
                </c:pt>
                <c:pt idx="1008">
                  <c:v>9.81268E-2</c:v>
                </c:pt>
                <c:pt idx="1009">
                  <c:v>9.81268E-2</c:v>
                </c:pt>
                <c:pt idx="1010">
                  <c:v>9.81268E-2</c:v>
                </c:pt>
                <c:pt idx="1011">
                  <c:v>9.81268E-2</c:v>
                </c:pt>
                <c:pt idx="1012">
                  <c:v>9.81268E-2</c:v>
                </c:pt>
                <c:pt idx="1013">
                  <c:v>9.81268E-2</c:v>
                </c:pt>
                <c:pt idx="1014">
                  <c:v>9.81268E-2</c:v>
                </c:pt>
                <c:pt idx="1015">
                  <c:v>9.81268E-2</c:v>
                </c:pt>
                <c:pt idx="1016">
                  <c:v>9.81268E-2</c:v>
                </c:pt>
                <c:pt idx="1017">
                  <c:v>9.81268E-2</c:v>
                </c:pt>
                <c:pt idx="1018">
                  <c:v>9.81268E-2</c:v>
                </c:pt>
                <c:pt idx="1019">
                  <c:v>9.81268E-2</c:v>
                </c:pt>
                <c:pt idx="1020">
                  <c:v>9.81268E-2</c:v>
                </c:pt>
                <c:pt idx="1021">
                  <c:v>9.81268E-2</c:v>
                </c:pt>
                <c:pt idx="1022">
                  <c:v>9.81268E-2</c:v>
                </c:pt>
                <c:pt idx="1023">
                  <c:v>9.81268E-2</c:v>
                </c:pt>
                <c:pt idx="1024">
                  <c:v>9.81268E-2</c:v>
                </c:pt>
                <c:pt idx="1025">
                  <c:v>9.81268E-2</c:v>
                </c:pt>
                <c:pt idx="1026">
                  <c:v>9.81268E-2</c:v>
                </c:pt>
                <c:pt idx="1027">
                  <c:v>9.81268E-2</c:v>
                </c:pt>
                <c:pt idx="1028">
                  <c:v>9.81268E-2</c:v>
                </c:pt>
                <c:pt idx="1029">
                  <c:v>9.81268E-2</c:v>
                </c:pt>
                <c:pt idx="1030">
                  <c:v>9.9934200000000001E-2</c:v>
                </c:pt>
                <c:pt idx="1031">
                  <c:v>9.9934200000000001E-2</c:v>
                </c:pt>
                <c:pt idx="1032">
                  <c:v>9.9934200000000001E-2</c:v>
                </c:pt>
                <c:pt idx="1033">
                  <c:v>0.1017711</c:v>
                </c:pt>
                <c:pt idx="1034">
                  <c:v>0.1036117</c:v>
                </c:pt>
                <c:pt idx="1035">
                  <c:v>0.1036117</c:v>
                </c:pt>
                <c:pt idx="1036">
                  <c:v>0.1036117</c:v>
                </c:pt>
                <c:pt idx="1037">
                  <c:v>0.1036117</c:v>
                </c:pt>
                <c:pt idx="1038">
                  <c:v>0.1036117</c:v>
                </c:pt>
                <c:pt idx="1039">
                  <c:v>0.1036117</c:v>
                </c:pt>
                <c:pt idx="1040">
                  <c:v>0.1036117</c:v>
                </c:pt>
                <c:pt idx="1041">
                  <c:v>0.1036117</c:v>
                </c:pt>
                <c:pt idx="1042">
                  <c:v>0.1036117</c:v>
                </c:pt>
                <c:pt idx="1043">
                  <c:v>0.1036117</c:v>
                </c:pt>
                <c:pt idx="1044">
                  <c:v>0.1036117</c:v>
                </c:pt>
                <c:pt idx="1045">
                  <c:v>0.1036117</c:v>
                </c:pt>
                <c:pt idx="1046">
                  <c:v>0.1036117</c:v>
                </c:pt>
                <c:pt idx="1047">
                  <c:v>0.1036117</c:v>
                </c:pt>
                <c:pt idx="1048">
                  <c:v>0.1036117</c:v>
                </c:pt>
                <c:pt idx="1049">
                  <c:v>0.1036117</c:v>
                </c:pt>
                <c:pt idx="1050">
                  <c:v>0.1036117</c:v>
                </c:pt>
                <c:pt idx="1051">
                  <c:v>0.1036117</c:v>
                </c:pt>
                <c:pt idx="1052">
                  <c:v>0.1036117</c:v>
                </c:pt>
                <c:pt idx="1053">
                  <c:v>0.1036117</c:v>
                </c:pt>
                <c:pt idx="1054">
                  <c:v>0.1036117</c:v>
                </c:pt>
                <c:pt idx="1055">
                  <c:v>0.1036117</c:v>
                </c:pt>
                <c:pt idx="1056">
                  <c:v>0.1036117</c:v>
                </c:pt>
                <c:pt idx="1057">
                  <c:v>0.1036117</c:v>
                </c:pt>
                <c:pt idx="1058">
                  <c:v>0.1036117</c:v>
                </c:pt>
                <c:pt idx="1059">
                  <c:v>0.1036117</c:v>
                </c:pt>
                <c:pt idx="1060">
                  <c:v>0.1036117</c:v>
                </c:pt>
                <c:pt idx="1061">
                  <c:v>0.10594000000000001</c:v>
                </c:pt>
                <c:pt idx="1062">
                  <c:v>0.10594000000000001</c:v>
                </c:pt>
                <c:pt idx="1063">
                  <c:v>0.10594000000000001</c:v>
                </c:pt>
                <c:pt idx="1064">
                  <c:v>0.10594000000000001</c:v>
                </c:pt>
                <c:pt idx="1065">
                  <c:v>0.10594000000000001</c:v>
                </c:pt>
                <c:pt idx="1066">
                  <c:v>0.10594000000000001</c:v>
                </c:pt>
                <c:pt idx="1067">
                  <c:v>0.10594000000000001</c:v>
                </c:pt>
                <c:pt idx="1068">
                  <c:v>0.10594000000000001</c:v>
                </c:pt>
                <c:pt idx="1069">
                  <c:v>0.10594000000000001</c:v>
                </c:pt>
                <c:pt idx="1070">
                  <c:v>0.10594000000000001</c:v>
                </c:pt>
                <c:pt idx="1071">
                  <c:v>0.10594000000000001</c:v>
                </c:pt>
                <c:pt idx="1072">
                  <c:v>0.10594000000000001</c:v>
                </c:pt>
                <c:pt idx="1073">
                  <c:v>0.10594000000000001</c:v>
                </c:pt>
                <c:pt idx="1074">
                  <c:v>0.10594000000000001</c:v>
                </c:pt>
                <c:pt idx="1075">
                  <c:v>0.10594000000000001</c:v>
                </c:pt>
                <c:pt idx="1076">
                  <c:v>0.10594000000000001</c:v>
                </c:pt>
                <c:pt idx="1077">
                  <c:v>0.10594000000000001</c:v>
                </c:pt>
                <c:pt idx="1078">
                  <c:v>0.10594000000000001</c:v>
                </c:pt>
                <c:pt idx="1079">
                  <c:v>0.10594000000000001</c:v>
                </c:pt>
                <c:pt idx="1080">
                  <c:v>0.10594000000000001</c:v>
                </c:pt>
                <c:pt idx="1081">
                  <c:v>0.10594000000000001</c:v>
                </c:pt>
                <c:pt idx="1082">
                  <c:v>0.10594000000000001</c:v>
                </c:pt>
                <c:pt idx="1083">
                  <c:v>0.10872519999999999</c:v>
                </c:pt>
                <c:pt idx="1084">
                  <c:v>0.10872519999999999</c:v>
                </c:pt>
                <c:pt idx="1085">
                  <c:v>0.10872519999999999</c:v>
                </c:pt>
                <c:pt idx="1086">
                  <c:v>0.10872519999999999</c:v>
                </c:pt>
                <c:pt idx="1087">
                  <c:v>0.10872519999999999</c:v>
                </c:pt>
                <c:pt idx="1088">
                  <c:v>0.10872519999999999</c:v>
                </c:pt>
                <c:pt idx="1089">
                  <c:v>0.10872519999999999</c:v>
                </c:pt>
                <c:pt idx="1090">
                  <c:v>0.10872519999999999</c:v>
                </c:pt>
                <c:pt idx="1091">
                  <c:v>0.10872519999999999</c:v>
                </c:pt>
                <c:pt idx="1092">
                  <c:v>0.10872519999999999</c:v>
                </c:pt>
                <c:pt idx="1093">
                  <c:v>0.10872519999999999</c:v>
                </c:pt>
                <c:pt idx="1094">
                  <c:v>0.10872519999999999</c:v>
                </c:pt>
                <c:pt idx="1095">
                  <c:v>0.10872519999999999</c:v>
                </c:pt>
                <c:pt idx="1096">
                  <c:v>0.10872519999999999</c:v>
                </c:pt>
              </c:numCache>
            </c:numRef>
          </c:val>
          <c:smooth val="0"/>
          <c:extLst>
            <c:ext xmlns:c16="http://schemas.microsoft.com/office/drawing/2014/chart" uri="{C3380CC4-5D6E-409C-BE32-E72D297353CC}">
              <c16:uniqueId val="{00000000-4D2F-4E16-90F2-8FA6BE8EF396}"/>
            </c:ext>
          </c:extLst>
        </c:ser>
        <c:ser>
          <c:idx val="1"/>
          <c:order val="1"/>
          <c:tx>
            <c:strRef>
              <c:f>'Key SEP'!$C$1:$C$2</c:f>
              <c:strCache>
                <c:ptCount val="2"/>
                <c:pt idx="0">
                  <c:v>FOURIER Key SEP, Prior MI &lt;1 Year</c:v>
                </c:pt>
                <c:pt idx="1">
                  <c:v>Evolocumab</c:v>
                </c:pt>
              </c:strCache>
            </c:strRef>
          </c:tx>
          <c:spPr>
            <a:ln w="31750" cap="rnd">
              <a:solidFill>
                <a:srgbClr val="FFC000"/>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SEP'!$C$3:$C$1099</c:f>
              <c:numCache>
                <c:formatCode>General</c:formatCode>
                <c:ptCount val="1097"/>
                <c:pt idx="0">
                  <c:v>0</c:v>
                </c:pt>
                <c:pt idx="1">
                  <c:v>0</c:v>
                </c:pt>
                <c:pt idx="2">
                  <c:v>0</c:v>
                </c:pt>
                <c:pt idx="3">
                  <c:v>0</c:v>
                </c:pt>
                <c:pt idx="4">
                  <c:v>0</c:v>
                </c:pt>
                <c:pt idx="5">
                  <c:v>0</c:v>
                </c:pt>
                <c:pt idx="6">
                  <c:v>0</c:v>
                </c:pt>
                <c:pt idx="7">
                  <c:v>0</c:v>
                </c:pt>
                <c:pt idx="8">
                  <c:v>0</c:v>
                </c:pt>
                <c:pt idx="9">
                  <c:v>7.0899999999999999E-4</c:v>
                </c:pt>
                <c:pt idx="10">
                  <c:v>7.0899999999999999E-4</c:v>
                </c:pt>
                <c:pt idx="11">
                  <c:v>7.0899999999999999E-4</c:v>
                </c:pt>
                <c:pt idx="12">
                  <c:v>7.0899999999999999E-4</c:v>
                </c:pt>
                <c:pt idx="13">
                  <c:v>7.0899999999999999E-4</c:v>
                </c:pt>
                <c:pt idx="14">
                  <c:v>1.0635E-3</c:v>
                </c:pt>
                <c:pt idx="15">
                  <c:v>1.0635E-3</c:v>
                </c:pt>
                <c:pt idx="16">
                  <c:v>1.0635E-3</c:v>
                </c:pt>
                <c:pt idx="17">
                  <c:v>1.0635E-3</c:v>
                </c:pt>
                <c:pt idx="18">
                  <c:v>1.0635E-3</c:v>
                </c:pt>
                <c:pt idx="19">
                  <c:v>1.0635E-3</c:v>
                </c:pt>
                <c:pt idx="20">
                  <c:v>1.0635E-3</c:v>
                </c:pt>
                <c:pt idx="21">
                  <c:v>1.0635E-3</c:v>
                </c:pt>
                <c:pt idx="22">
                  <c:v>1.0635E-3</c:v>
                </c:pt>
                <c:pt idx="23">
                  <c:v>1.0635E-3</c:v>
                </c:pt>
                <c:pt idx="24">
                  <c:v>1.4182999999999999E-3</c:v>
                </c:pt>
                <c:pt idx="25">
                  <c:v>1.4182999999999999E-3</c:v>
                </c:pt>
                <c:pt idx="26">
                  <c:v>1.4182999999999999E-3</c:v>
                </c:pt>
                <c:pt idx="27">
                  <c:v>1.4182999999999999E-3</c:v>
                </c:pt>
                <c:pt idx="28">
                  <c:v>1.4182999999999999E-3</c:v>
                </c:pt>
                <c:pt idx="29">
                  <c:v>1.7731999999999999E-3</c:v>
                </c:pt>
                <c:pt idx="30">
                  <c:v>2.1280000000000001E-3</c:v>
                </c:pt>
                <c:pt idx="31">
                  <c:v>2.1280000000000001E-3</c:v>
                </c:pt>
                <c:pt idx="32">
                  <c:v>2.4829000000000001E-3</c:v>
                </c:pt>
                <c:pt idx="33">
                  <c:v>2.4829000000000001E-3</c:v>
                </c:pt>
                <c:pt idx="34">
                  <c:v>2.4829000000000001E-3</c:v>
                </c:pt>
                <c:pt idx="35">
                  <c:v>2.8378000000000001E-3</c:v>
                </c:pt>
                <c:pt idx="36">
                  <c:v>2.8378000000000001E-3</c:v>
                </c:pt>
                <c:pt idx="37">
                  <c:v>2.8378000000000001E-3</c:v>
                </c:pt>
                <c:pt idx="38">
                  <c:v>3.1925999999999999E-3</c:v>
                </c:pt>
                <c:pt idx="39">
                  <c:v>3.1925999999999999E-3</c:v>
                </c:pt>
                <c:pt idx="40">
                  <c:v>3.1925999999999999E-3</c:v>
                </c:pt>
                <c:pt idx="41">
                  <c:v>3.1925999999999999E-3</c:v>
                </c:pt>
                <c:pt idx="42">
                  <c:v>3.1925999999999999E-3</c:v>
                </c:pt>
                <c:pt idx="43">
                  <c:v>3.1925999999999999E-3</c:v>
                </c:pt>
                <c:pt idx="44">
                  <c:v>3.5474999999999999E-3</c:v>
                </c:pt>
                <c:pt idx="45">
                  <c:v>3.9025000000000002E-3</c:v>
                </c:pt>
                <c:pt idx="46">
                  <c:v>4.6125000000000003E-3</c:v>
                </c:pt>
                <c:pt idx="47">
                  <c:v>4.6125000000000003E-3</c:v>
                </c:pt>
                <c:pt idx="48">
                  <c:v>4.9674000000000003E-3</c:v>
                </c:pt>
                <c:pt idx="49">
                  <c:v>4.9674000000000003E-3</c:v>
                </c:pt>
                <c:pt idx="50">
                  <c:v>4.9674000000000003E-3</c:v>
                </c:pt>
                <c:pt idx="51">
                  <c:v>5.3223999999999997E-3</c:v>
                </c:pt>
                <c:pt idx="52">
                  <c:v>5.3223999999999997E-3</c:v>
                </c:pt>
                <c:pt idx="53">
                  <c:v>5.6774E-3</c:v>
                </c:pt>
                <c:pt idx="54">
                  <c:v>5.6774E-3</c:v>
                </c:pt>
                <c:pt idx="55">
                  <c:v>5.6774E-3</c:v>
                </c:pt>
                <c:pt idx="56">
                  <c:v>5.6774E-3</c:v>
                </c:pt>
                <c:pt idx="57">
                  <c:v>6.0324999999999997E-3</c:v>
                </c:pt>
                <c:pt idx="58">
                  <c:v>6.0324999999999997E-3</c:v>
                </c:pt>
                <c:pt idx="59">
                  <c:v>6.0324999999999997E-3</c:v>
                </c:pt>
                <c:pt idx="60">
                  <c:v>6.0324999999999997E-3</c:v>
                </c:pt>
                <c:pt idx="61">
                  <c:v>6.0324999999999997E-3</c:v>
                </c:pt>
                <c:pt idx="62">
                  <c:v>6.3876000000000002E-3</c:v>
                </c:pt>
                <c:pt idx="63">
                  <c:v>6.3876000000000002E-3</c:v>
                </c:pt>
                <c:pt idx="64">
                  <c:v>6.3876000000000002E-3</c:v>
                </c:pt>
                <c:pt idx="65">
                  <c:v>6.3876000000000002E-3</c:v>
                </c:pt>
                <c:pt idx="66">
                  <c:v>6.3876000000000002E-3</c:v>
                </c:pt>
                <c:pt idx="67">
                  <c:v>6.3876000000000002E-3</c:v>
                </c:pt>
                <c:pt idx="68">
                  <c:v>6.3876000000000002E-3</c:v>
                </c:pt>
                <c:pt idx="69">
                  <c:v>6.3876000000000002E-3</c:v>
                </c:pt>
                <c:pt idx="70">
                  <c:v>6.3876000000000002E-3</c:v>
                </c:pt>
                <c:pt idx="71">
                  <c:v>6.7428999999999996E-3</c:v>
                </c:pt>
                <c:pt idx="72">
                  <c:v>7.0981000000000004E-3</c:v>
                </c:pt>
                <c:pt idx="73">
                  <c:v>7.0981000000000004E-3</c:v>
                </c:pt>
                <c:pt idx="74">
                  <c:v>7.0981000000000004E-3</c:v>
                </c:pt>
                <c:pt idx="75">
                  <c:v>7.0981000000000004E-3</c:v>
                </c:pt>
                <c:pt idx="76">
                  <c:v>7.0981000000000004E-3</c:v>
                </c:pt>
                <c:pt idx="77">
                  <c:v>7.0981000000000004E-3</c:v>
                </c:pt>
                <c:pt idx="78">
                  <c:v>7.0981000000000004E-3</c:v>
                </c:pt>
                <c:pt idx="79">
                  <c:v>7.8088999999999997E-3</c:v>
                </c:pt>
                <c:pt idx="80">
                  <c:v>7.8088999999999997E-3</c:v>
                </c:pt>
                <c:pt idx="81">
                  <c:v>8.1644000000000005E-3</c:v>
                </c:pt>
                <c:pt idx="82">
                  <c:v>8.5199000000000004E-3</c:v>
                </c:pt>
                <c:pt idx="83">
                  <c:v>8.5199000000000004E-3</c:v>
                </c:pt>
                <c:pt idx="84">
                  <c:v>8.8754000000000003E-3</c:v>
                </c:pt>
                <c:pt idx="85">
                  <c:v>8.8754000000000003E-3</c:v>
                </c:pt>
                <c:pt idx="86">
                  <c:v>8.8754000000000003E-3</c:v>
                </c:pt>
                <c:pt idx="87">
                  <c:v>8.8754000000000003E-3</c:v>
                </c:pt>
                <c:pt idx="88">
                  <c:v>9.2309999999999996E-3</c:v>
                </c:pt>
                <c:pt idx="89">
                  <c:v>9.5866000000000007E-3</c:v>
                </c:pt>
                <c:pt idx="90">
                  <c:v>9.5866000000000007E-3</c:v>
                </c:pt>
                <c:pt idx="91">
                  <c:v>9.5866000000000007E-3</c:v>
                </c:pt>
                <c:pt idx="92">
                  <c:v>9.5866000000000007E-3</c:v>
                </c:pt>
                <c:pt idx="93">
                  <c:v>9.5866000000000007E-3</c:v>
                </c:pt>
                <c:pt idx="94">
                  <c:v>9.5866000000000007E-3</c:v>
                </c:pt>
                <c:pt idx="95">
                  <c:v>9.5866000000000007E-3</c:v>
                </c:pt>
                <c:pt idx="96">
                  <c:v>9.5866000000000007E-3</c:v>
                </c:pt>
                <c:pt idx="97">
                  <c:v>9.5866000000000007E-3</c:v>
                </c:pt>
                <c:pt idx="98">
                  <c:v>9.5866000000000007E-3</c:v>
                </c:pt>
                <c:pt idx="99">
                  <c:v>9.5866000000000007E-3</c:v>
                </c:pt>
                <c:pt idx="100">
                  <c:v>9.5866000000000007E-3</c:v>
                </c:pt>
                <c:pt idx="101">
                  <c:v>9.9422E-3</c:v>
                </c:pt>
                <c:pt idx="102">
                  <c:v>9.9422E-3</c:v>
                </c:pt>
                <c:pt idx="103">
                  <c:v>9.9422E-3</c:v>
                </c:pt>
                <c:pt idx="104">
                  <c:v>1.02979E-2</c:v>
                </c:pt>
                <c:pt idx="105">
                  <c:v>1.02979E-2</c:v>
                </c:pt>
                <c:pt idx="106">
                  <c:v>1.02979E-2</c:v>
                </c:pt>
                <c:pt idx="107">
                  <c:v>1.02979E-2</c:v>
                </c:pt>
                <c:pt idx="108">
                  <c:v>1.02979E-2</c:v>
                </c:pt>
                <c:pt idx="109">
                  <c:v>1.06535E-2</c:v>
                </c:pt>
                <c:pt idx="110">
                  <c:v>1.06535E-2</c:v>
                </c:pt>
                <c:pt idx="111">
                  <c:v>1.06535E-2</c:v>
                </c:pt>
                <c:pt idx="112">
                  <c:v>1.06535E-2</c:v>
                </c:pt>
                <c:pt idx="113">
                  <c:v>1.06535E-2</c:v>
                </c:pt>
                <c:pt idx="114">
                  <c:v>1.06535E-2</c:v>
                </c:pt>
                <c:pt idx="115">
                  <c:v>1.10092E-2</c:v>
                </c:pt>
                <c:pt idx="116">
                  <c:v>1.10092E-2</c:v>
                </c:pt>
                <c:pt idx="117">
                  <c:v>1.10092E-2</c:v>
                </c:pt>
                <c:pt idx="118">
                  <c:v>1.10092E-2</c:v>
                </c:pt>
                <c:pt idx="119">
                  <c:v>1.1365E-2</c:v>
                </c:pt>
                <c:pt idx="120">
                  <c:v>1.1365E-2</c:v>
                </c:pt>
                <c:pt idx="121">
                  <c:v>1.1365E-2</c:v>
                </c:pt>
                <c:pt idx="122">
                  <c:v>1.1365E-2</c:v>
                </c:pt>
                <c:pt idx="123">
                  <c:v>1.1720700000000001E-2</c:v>
                </c:pt>
                <c:pt idx="124">
                  <c:v>1.1720700000000001E-2</c:v>
                </c:pt>
                <c:pt idx="125">
                  <c:v>1.1720700000000001E-2</c:v>
                </c:pt>
                <c:pt idx="126">
                  <c:v>1.20765E-2</c:v>
                </c:pt>
                <c:pt idx="127">
                  <c:v>1.2432199999999999E-2</c:v>
                </c:pt>
                <c:pt idx="128">
                  <c:v>1.2432199999999999E-2</c:v>
                </c:pt>
                <c:pt idx="129">
                  <c:v>1.2788000000000001E-2</c:v>
                </c:pt>
                <c:pt idx="130">
                  <c:v>1.2788000000000001E-2</c:v>
                </c:pt>
                <c:pt idx="131">
                  <c:v>1.2788000000000001E-2</c:v>
                </c:pt>
                <c:pt idx="132">
                  <c:v>1.2788000000000001E-2</c:v>
                </c:pt>
                <c:pt idx="133">
                  <c:v>1.2788000000000001E-2</c:v>
                </c:pt>
                <c:pt idx="134">
                  <c:v>1.2788000000000001E-2</c:v>
                </c:pt>
                <c:pt idx="135">
                  <c:v>1.3499799999999999E-2</c:v>
                </c:pt>
                <c:pt idx="136">
                  <c:v>1.3855599999999999E-2</c:v>
                </c:pt>
                <c:pt idx="137">
                  <c:v>1.3855599999999999E-2</c:v>
                </c:pt>
                <c:pt idx="138">
                  <c:v>1.42115E-2</c:v>
                </c:pt>
                <c:pt idx="139">
                  <c:v>1.42115E-2</c:v>
                </c:pt>
                <c:pt idx="140">
                  <c:v>1.42115E-2</c:v>
                </c:pt>
                <c:pt idx="141">
                  <c:v>1.42115E-2</c:v>
                </c:pt>
                <c:pt idx="142">
                  <c:v>1.4567399999999999E-2</c:v>
                </c:pt>
                <c:pt idx="143">
                  <c:v>1.4567399999999999E-2</c:v>
                </c:pt>
                <c:pt idx="144">
                  <c:v>1.49233E-2</c:v>
                </c:pt>
                <c:pt idx="145">
                  <c:v>1.49233E-2</c:v>
                </c:pt>
                <c:pt idx="146">
                  <c:v>1.49233E-2</c:v>
                </c:pt>
                <c:pt idx="147">
                  <c:v>1.49233E-2</c:v>
                </c:pt>
                <c:pt idx="148">
                  <c:v>1.52792E-2</c:v>
                </c:pt>
                <c:pt idx="149">
                  <c:v>1.52792E-2</c:v>
                </c:pt>
                <c:pt idx="150">
                  <c:v>1.52792E-2</c:v>
                </c:pt>
                <c:pt idx="151">
                  <c:v>1.52792E-2</c:v>
                </c:pt>
                <c:pt idx="152">
                  <c:v>1.52792E-2</c:v>
                </c:pt>
                <c:pt idx="153">
                  <c:v>1.5635E-2</c:v>
                </c:pt>
                <c:pt idx="154">
                  <c:v>1.5990899999999999E-2</c:v>
                </c:pt>
                <c:pt idx="155">
                  <c:v>1.5990899999999999E-2</c:v>
                </c:pt>
                <c:pt idx="156">
                  <c:v>1.5990899999999999E-2</c:v>
                </c:pt>
                <c:pt idx="157">
                  <c:v>1.5990899999999999E-2</c:v>
                </c:pt>
                <c:pt idx="158">
                  <c:v>1.6346800000000002E-2</c:v>
                </c:pt>
                <c:pt idx="159">
                  <c:v>1.6346800000000002E-2</c:v>
                </c:pt>
                <c:pt idx="160">
                  <c:v>1.6346800000000002E-2</c:v>
                </c:pt>
                <c:pt idx="161">
                  <c:v>1.6346800000000002E-2</c:v>
                </c:pt>
                <c:pt idx="162">
                  <c:v>1.6346800000000002E-2</c:v>
                </c:pt>
                <c:pt idx="163">
                  <c:v>1.6346800000000002E-2</c:v>
                </c:pt>
                <c:pt idx="164">
                  <c:v>1.7058799999999999E-2</c:v>
                </c:pt>
                <c:pt idx="165">
                  <c:v>1.7414800000000001E-2</c:v>
                </c:pt>
                <c:pt idx="166">
                  <c:v>1.7414800000000001E-2</c:v>
                </c:pt>
                <c:pt idx="167">
                  <c:v>1.7414800000000001E-2</c:v>
                </c:pt>
                <c:pt idx="168">
                  <c:v>1.77708E-2</c:v>
                </c:pt>
                <c:pt idx="169">
                  <c:v>1.8126799999999998E-2</c:v>
                </c:pt>
                <c:pt idx="170">
                  <c:v>1.8126799999999998E-2</c:v>
                </c:pt>
                <c:pt idx="171">
                  <c:v>1.8126799999999998E-2</c:v>
                </c:pt>
                <c:pt idx="172">
                  <c:v>1.8126799999999998E-2</c:v>
                </c:pt>
                <c:pt idx="173">
                  <c:v>1.8126799999999998E-2</c:v>
                </c:pt>
                <c:pt idx="174">
                  <c:v>1.8126799999999998E-2</c:v>
                </c:pt>
                <c:pt idx="175">
                  <c:v>1.8126799999999998E-2</c:v>
                </c:pt>
                <c:pt idx="176">
                  <c:v>1.8839399999999999E-2</c:v>
                </c:pt>
                <c:pt idx="177">
                  <c:v>1.8839399999999999E-2</c:v>
                </c:pt>
                <c:pt idx="178">
                  <c:v>1.8839399999999999E-2</c:v>
                </c:pt>
                <c:pt idx="179">
                  <c:v>1.8839399999999999E-2</c:v>
                </c:pt>
                <c:pt idx="180">
                  <c:v>1.8839399999999999E-2</c:v>
                </c:pt>
                <c:pt idx="181">
                  <c:v>1.8839399999999999E-2</c:v>
                </c:pt>
                <c:pt idx="182">
                  <c:v>1.8839399999999999E-2</c:v>
                </c:pt>
                <c:pt idx="183">
                  <c:v>1.8839399999999999E-2</c:v>
                </c:pt>
                <c:pt idx="184">
                  <c:v>1.91956E-2</c:v>
                </c:pt>
                <c:pt idx="185">
                  <c:v>1.91956E-2</c:v>
                </c:pt>
                <c:pt idx="186">
                  <c:v>1.91956E-2</c:v>
                </c:pt>
                <c:pt idx="187">
                  <c:v>1.91956E-2</c:v>
                </c:pt>
                <c:pt idx="188">
                  <c:v>1.91956E-2</c:v>
                </c:pt>
                <c:pt idx="189">
                  <c:v>1.91956E-2</c:v>
                </c:pt>
                <c:pt idx="190">
                  <c:v>1.91956E-2</c:v>
                </c:pt>
                <c:pt idx="191">
                  <c:v>1.91956E-2</c:v>
                </c:pt>
                <c:pt idx="192">
                  <c:v>1.91956E-2</c:v>
                </c:pt>
                <c:pt idx="193">
                  <c:v>1.91956E-2</c:v>
                </c:pt>
                <c:pt idx="194">
                  <c:v>1.91956E-2</c:v>
                </c:pt>
                <c:pt idx="195">
                  <c:v>1.91956E-2</c:v>
                </c:pt>
                <c:pt idx="196">
                  <c:v>1.91956E-2</c:v>
                </c:pt>
                <c:pt idx="197">
                  <c:v>1.9552E-2</c:v>
                </c:pt>
                <c:pt idx="198">
                  <c:v>1.99084E-2</c:v>
                </c:pt>
                <c:pt idx="199">
                  <c:v>1.99084E-2</c:v>
                </c:pt>
                <c:pt idx="200">
                  <c:v>1.99084E-2</c:v>
                </c:pt>
                <c:pt idx="201">
                  <c:v>1.99084E-2</c:v>
                </c:pt>
                <c:pt idx="202">
                  <c:v>2.0264799999999999E-2</c:v>
                </c:pt>
                <c:pt idx="203">
                  <c:v>2.0264799999999999E-2</c:v>
                </c:pt>
                <c:pt idx="204">
                  <c:v>2.0264799999999999E-2</c:v>
                </c:pt>
                <c:pt idx="205">
                  <c:v>2.0264799999999999E-2</c:v>
                </c:pt>
                <c:pt idx="206">
                  <c:v>2.0264799999999999E-2</c:v>
                </c:pt>
                <c:pt idx="207">
                  <c:v>2.0621199999999999E-2</c:v>
                </c:pt>
                <c:pt idx="208">
                  <c:v>2.0621199999999999E-2</c:v>
                </c:pt>
                <c:pt idx="209">
                  <c:v>2.0621199999999999E-2</c:v>
                </c:pt>
                <c:pt idx="210">
                  <c:v>2.0621199999999999E-2</c:v>
                </c:pt>
                <c:pt idx="211">
                  <c:v>2.1333999999999999E-2</c:v>
                </c:pt>
                <c:pt idx="212">
                  <c:v>2.1690600000000001E-2</c:v>
                </c:pt>
                <c:pt idx="213">
                  <c:v>2.20471E-2</c:v>
                </c:pt>
                <c:pt idx="214">
                  <c:v>2.20471E-2</c:v>
                </c:pt>
                <c:pt idx="215">
                  <c:v>2.20471E-2</c:v>
                </c:pt>
                <c:pt idx="216">
                  <c:v>2.20471E-2</c:v>
                </c:pt>
                <c:pt idx="217">
                  <c:v>2.2403699999999999E-2</c:v>
                </c:pt>
                <c:pt idx="218">
                  <c:v>2.2760499999999999E-2</c:v>
                </c:pt>
                <c:pt idx="219">
                  <c:v>2.2760499999999999E-2</c:v>
                </c:pt>
                <c:pt idx="220">
                  <c:v>2.2760499999999999E-2</c:v>
                </c:pt>
                <c:pt idx="221">
                  <c:v>2.2760499999999999E-2</c:v>
                </c:pt>
                <c:pt idx="222">
                  <c:v>2.2760499999999999E-2</c:v>
                </c:pt>
                <c:pt idx="223">
                  <c:v>2.2760499999999999E-2</c:v>
                </c:pt>
                <c:pt idx="224">
                  <c:v>2.2760499999999999E-2</c:v>
                </c:pt>
                <c:pt idx="225">
                  <c:v>2.31173E-2</c:v>
                </c:pt>
                <c:pt idx="226">
                  <c:v>2.3474100000000001E-2</c:v>
                </c:pt>
                <c:pt idx="227">
                  <c:v>2.3474100000000001E-2</c:v>
                </c:pt>
                <c:pt idx="228">
                  <c:v>2.3830899999999999E-2</c:v>
                </c:pt>
                <c:pt idx="229">
                  <c:v>2.3830899999999999E-2</c:v>
                </c:pt>
                <c:pt idx="230">
                  <c:v>2.3830899999999999E-2</c:v>
                </c:pt>
                <c:pt idx="231">
                  <c:v>2.3830899999999999E-2</c:v>
                </c:pt>
                <c:pt idx="232">
                  <c:v>2.4187699999999999E-2</c:v>
                </c:pt>
                <c:pt idx="233">
                  <c:v>2.4187699999999999E-2</c:v>
                </c:pt>
                <c:pt idx="234">
                  <c:v>2.4187699999999999E-2</c:v>
                </c:pt>
                <c:pt idx="235">
                  <c:v>2.4187699999999999E-2</c:v>
                </c:pt>
                <c:pt idx="236">
                  <c:v>2.45445E-2</c:v>
                </c:pt>
                <c:pt idx="237">
                  <c:v>2.4901199999999998E-2</c:v>
                </c:pt>
                <c:pt idx="238">
                  <c:v>2.4901199999999998E-2</c:v>
                </c:pt>
                <c:pt idx="239">
                  <c:v>2.5257999999999999E-2</c:v>
                </c:pt>
                <c:pt idx="240">
                  <c:v>2.5257999999999999E-2</c:v>
                </c:pt>
                <c:pt idx="241">
                  <c:v>2.5257999999999999E-2</c:v>
                </c:pt>
                <c:pt idx="242">
                  <c:v>2.56148E-2</c:v>
                </c:pt>
                <c:pt idx="243">
                  <c:v>2.6328399999999998E-2</c:v>
                </c:pt>
                <c:pt idx="244">
                  <c:v>2.6328399999999998E-2</c:v>
                </c:pt>
                <c:pt idx="245">
                  <c:v>2.6328399999999998E-2</c:v>
                </c:pt>
                <c:pt idx="246">
                  <c:v>2.6685199999999999E-2</c:v>
                </c:pt>
                <c:pt idx="247">
                  <c:v>2.7042E-2</c:v>
                </c:pt>
                <c:pt idx="248">
                  <c:v>2.7042E-2</c:v>
                </c:pt>
                <c:pt idx="249">
                  <c:v>2.7042E-2</c:v>
                </c:pt>
                <c:pt idx="250">
                  <c:v>2.73989E-2</c:v>
                </c:pt>
                <c:pt idx="251">
                  <c:v>2.73989E-2</c:v>
                </c:pt>
                <c:pt idx="252">
                  <c:v>2.73989E-2</c:v>
                </c:pt>
                <c:pt idx="253">
                  <c:v>2.73989E-2</c:v>
                </c:pt>
                <c:pt idx="254">
                  <c:v>2.73989E-2</c:v>
                </c:pt>
                <c:pt idx="255">
                  <c:v>2.73989E-2</c:v>
                </c:pt>
                <c:pt idx="256">
                  <c:v>2.73989E-2</c:v>
                </c:pt>
                <c:pt idx="257">
                  <c:v>2.7755800000000001E-2</c:v>
                </c:pt>
                <c:pt idx="258">
                  <c:v>2.8112700000000001E-2</c:v>
                </c:pt>
                <c:pt idx="259">
                  <c:v>2.8469600000000001E-2</c:v>
                </c:pt>
                <c:pt idx="260">
                  <c:v>2.8469600000000001E-2</c:v>
                </c:pt>
                <c:pt idx="261">
                  <c:v>2.8469600000000001E-2</c:v>
                </c:pt>
                <c:pt idx="262">
                  <c:v>2.8826600000000001E-2</c:v>
                </c:pt>
                <c:pt idx="263">
                  <c:v>2.8826600000000001E-2</c:v>
                </c:pt>
                <c:pt idx="264">
                  <c:v>2.8826600000000001E-2</c:v>
                </c:pt>
                <c:pt idx="265">
                  <c:v>2.8826600000000001E-2</c:v>
                </c:pt>
                <c:pt idx="266">
                  <c:v>2.9183500000000001E-2</c:v>
                </c:pt>
                <c:pt idx="267">
                  <c:v>2.9183500000000001E-2</c:v>
                </c:pt>
                <c:pt idx="268">
                  <c:v>2.9183500000000001E-2</c:v>
                </c:pt>
                <c:pt idx="269">
                  <c:v>2.9183500000000001E-2</c:v>
                </c:pt>
                <c:pt idx="270">
                  <c:v>2.9183500000000001E-2</c:v>
                </c:pt>
                <c:pt idx="271">
                  <c:v>2.9540500000000001E-2</c:v>
                </c:pt>
                <c:pt idx="272">
                  <c:v>2.98976E-2</c:v>
                </c:pt>
                <c:pt idx="273">
                  <c:v>2.98976E-2</c:v>
                </c:pt>
                <c:pt idx="274">
                  <c:v>2.98976E-2</c:v>
                </c:pt>
                <c:pt idx="275">
                  <c:v>2.98976E-2</c:v>
                </c:pt>
                <c:pt idx="276">
                  <c:v>2.98976E-2</c:v>
                </c:pt>
                <c:pt idx="277">
                  <c:v>2.98976E-2</c:v>
                </c:pt>
                <c:pt idx="278">
                  <c:v>2.98976E-2</c:v>
                </c:pt>
                <c:pt idx="279">
                  <c:v>2.98976E-2</c:v>
                </c:pt>
                <c:pt idx="280">
                  <c:v>2.98976E-2</c:v>
                </c:pt>
                <c:pt idx="281">
                  <c:v>2.98976E-2</c:v>
                </c:pt>
                <c:pt idx="282">
                  <c:v>3.0611699999999999E-2</c:v>
                </c:pt>
                <c:pt idx="283">
                  <c:v>3.0611699999999999E-2</c:v>
                </c:pt>
                <c:pt idx="284">
                  <c:v>3.0611699999999999E-2</c:v>
                </c:pt>
                <c:pt idx="285">
                  <c:v>3.0611699999999999E-2</c:v>
                </c:pt>
                <c:pt idx="286">
                  <c:v>3.0611699999999999E-2</c:v>
                </c:pt>
                <c:pt idx="287">
                  <c:v>3.0611699999999999E-2</c:v>
                </c:pt>
                <c:pt idx="288">
                  <c:v>3.0611699999999999E-2</c:v>
                </c:pt>
                <c:pt idx="289">
                  <c:v>3.0611699999999999E-2</c:v>
                </c:pt>
                <c:pt idx="290">
                  <c:v>3.0611699999999999E-2</c:v>
                </c:pt>
                <c:pt idx="291">
                  <c:v>3.0611699999999999E-2</c:v>
                </c:pt>
                <c:pt idx="292">
                  <c:v>3.0969E-2</c:v>
                </c:pt>
                <c:pt idx="293">
                  <c:v>3.0969E-2</c:v>
                </c:pt>
                <c:pt idx="294">
                  <c:v>3.0969E-2</c:v>
                </c:pt>
                <c:pt idx="295">
                  <c:v>3.0969E-2</c:v>
                </c:pt>
                <c:pt idx="296">
                  <c:v>3.0969E-2</c:v>
                </c:pt>
                <c:pt idx="297">
                  <c:v>3.0969E-2</c:v>
                </c:pt>
                <c:pt idx="298">
                  <c:v>3.0969E-2</c:v>
                </c:pt>
                <c:pt idx="299">
                  <c:v>3.0969E-2</c:v>
                </c:pt>
                <c:pt idx="300">
                  <c:v>3.0969E-2</c:v>
                </c:pt>
                <c:pt idx="301">
                  <c:v>3.0969E-2</c:v>
                </c:pt>
                <c:pt idx="302">
                  <c:v>3.0969E-2</c:v>
                </c:pt>
                <c:pt idx="303">
                  <c:v>3.0969E-2</c:v>
                </c:pt>
                <c:pt idx="304">
                  <c:v>3.0969E-2</c:v>
                </c:pt>
                <c:pt idx="305">
                  <c:v>3.0969E-2</c:v>
                </c:pt>
                <c:pt idx="306">
                  <c:v>3.0969E-2</c:v>
                </c:pt>
                <c:pt idx="307">
                  <c:v>3.0969E-2</c:v>
                </c:pt>
                <c:pt idx="308">
                  <c:v>3.0969E-2</c:v>
                </c:pt>
                <c:pt idx="309">
                  <c:v>3.1326399999999997E-2</c:v>
                </c:pt>
                <c:pt idx="310">
                  <c:v>3.1683900000000001E-2</c:v>
                </c:pt>
                <c:pt idx="311">
                  <c:v>3.1683900000000001E-2</c:v>
                </c:pt>
                <c:pt idx="312">
                  <c:v>3.2398799999999998E-2</c:v>
                </c:pt>
                <c:pt idx="313">
                  <c:v>3.2398799999999998E-2</c:v>
                </c:pt>
                <c:pt idx="314">
                  <c:v>3.2398799999999998E-2</c:v>
                </c:pt>
                <c:pt idx="315">
                  <c:v>3.2756199999999999E-2</c:v>
                </c:pt>
                <c:pt idx="316">
                  <c:v>3.2756199999999999E-2</c:v>
                </c:pt>
                <c:pt idx="317">
                  <c:v>3.2756199999999999E-2</c:v>
                </c:pt>
                <c:pt idx="318">
                  <c:v>3.2756199999999999E-2</c:v>
                </c:pt>
                <c:pt idx="319">
                  <c:v>3.2756199999999999E-2</c:v>
                </c:pt>
                <c:pt idx="320">
                  <c:v>3.2756199999999999E-2</c:v>
                </c:pt>
                <c:pt idx="321">
                  <c:v>3.2756199999999999E-2</c:v>
                </c:pt>
                <c:pt idx="322">
                  <c:v>3.31136E-2</c:v>
                </c:pt>
                <c:pt idx="323">
                  <c:v>3.31136E-2</c:v>
                </c:pt>
                <c:pt idx="324">
                  <c:v>3.31136E-2</c:v>
                </c:pt>
                <c:pt idx="325">
                  <c:v>3.31136E-2</c:v>
                </c:pt>
                <c:pt idx="326">
                  <c:v>3.3471099999999997E-2</c:v>
                </c:pt>
                <c:pt idx="327">
                  <c:v>3.3471099999999997E-2</c:v>
                </c:pt>
                <c:pt idx="328">
                  <c:v>3.3471099999999997E-2</c:v>
                </c:pt>
                <c:pt idx="329">
                  <c:v>3.3828499999999997E-2</c:v>
                </c:pt>
                <c:pt idx="330">
                  <c:v>3.3828499999999997E-2</c:v>
                </c:pt>
                <c:pt idx="331">
                  <c:v>3.3828499999999997E-2</c:v>
                </c:pt>
                <c:pt idx="332">
                  <c:v>3.3828499999999997E-2</c:v>
                </c:pt>
                <c:pt idx="333">
                  <c:v>3.3828499999999997E-2</c:v>
                </c:pt>
                <c:pt idx="334">
                  <c:v>3.4186000000000001E-2</c:v>
                </c:pt>
                <c:pt idx="335">
                  <c:v>3.4543400000000002E-2</c:v>
                </c:pt>
                <c:pt idx="336">
                  <c:v>3.4543400000000002E-2</c:v>
                </c:pt>
                <c:pt idx="337">
                  <c:v>3.4543400000000002E-2</c:v>
                </c:pt>
                <c:pt idx="338">
                  <c:v>3.4543400000000002E-2</c:v>
                </c:pt>
                <c:pt idx="339">
                  <c:v>3.4543400000000002E-2</c:v>
                </c:pt>
                <c:pt idx="340">
                  <c:v>3.4543400000000002E-2</c:v>
                </c:pt>
                <c:pt idx="341">
                  <c:v>3.4543400000000002E-2</c:v>
                </c:pt>
                <c:pt idx="342">
                  <c:v>3.4543400000000002E-2</c:v>
                </c:pt>
                <c:pt idx="343">
                  <c:v>3.4543400000000002E-2</c:v>
                </c:pt>
                <c:pt idx="344">
                  <c:v>3.4543400000000002E-2</c:v>
                </c:pt>
                <c:pt idx="345">
                  <c:v>3.4901000000000001E-2</c:v>
                </c:pt>
                <c:pt idx="346">
                  <c:v>3.4901000000000001E-2</c:v>
                </c:pt>
                <c:pt idx="347">
                  <c:v>3.4901000000000001E-2</c:v>
                </c:pt>
                <c:pt idx="348">
                  <c:v>3.4901000000000001E-2</c:v>
                </c:pt>
                <c:pt idx="349">
                  <c:v>3.4901000000000001E-2</c:v>
                </c:pt>
                <c:pt idx="350">
                  <c:v>3.4901000000000001E-2</c:v>
                </c:pt>
                <c:pt idx="351">
                  <c:v>3.5258600000000001E-2</c:v>
                </c:pt>
                <c:pt idx="352">
                  <c:v>3.5258600000000001E-2</c:v>
                </c:pt>
                <c:pt idx="353">
                  <c:v>3.5258600000000001E-2</c:v>
                </c:pt>
                <c:pt idx="354">
                  <c:v>3.5258600000000001E-2</c:v>
                </c:pt>
                <c:pt idx="355">
                  <c:v>3.5258600000000001E-2</c:v>
                </c:pt>
                <c:pt idx="356">
                  <c:v>3.5258600000000001E-2</c:v>
                </c:pt>
                <c:pt idx="357">
                  <c:v>3.5258600000000001E-2</c:v>
                </c:pt>
                <c:pt idx="358">
                  <c:v>3.5258600000000001E-2</c:v>
                </c:pt>
                <c:pt idx="359">
                  <c:v>3.5258600000000001E-2</c:v>
                </c:pt>
                <c:pt idx="360">
                  <c:v>3.5258600000000001E-2</c:v>
                </c:pt>
                <c:pt idx="361">
                  <c:v>3.5258600000000001E-2</c:v>
                </c:pt>
                <c:pt idx="362">
                  <c:v>3.5258600000000001E-2</c:v>
                </c:pt>
                <c:pt idx="363">
                  <c:v>3.5258600000000001E-2</c:v>
                </c:pt>
                <c:pt idx="364">
                  <c:v>3.5973999999999999E-2</c:v>
                </c:pt>
                <c:pt idx="365">
                  <c:v>3.5973999999999999E-2</c:v>
                </c:pt>
                <c:pt idx="366">
                  <c:v>3.5973999999999999E-2</c:v>
                </c:pt>
                <c:pt idx="367">
                  <c:v>3.5973999999999999E-2</c:v>
                </c:pt>
                <c:pt idx="368">
                  <c:v>3.5973999999999999E-2</c:v>
                </c:pt>
                <c:pt idx="369">
                  <c:v>3.6331700000000001E-2</c:v>
                </c:pt>
                <c:pt idx="370">
                  <c:v>3.6331700000000001E-2</c:v>
                </c:pt>
                <c:pt idx="371">
                  <c:v>3.6331700000000001E-2</c:v>
                </c:pt>
                <c:pt idx="372">
                  <c:v>3.6331700000000001E-2</c:v>
                </c:pt>
                <c:pt idx="373">
                  <c:v>3.6689399999999997E-2</c:v>
                </c:pt>
                <c:pt idx="374">
                  <c:v>3.7047099999999999E-2</c:v>
                </c:pt>
                <c:pt idx="375">
                  <c:v>3.7404800000000002E-2</c:v>
                </c:pt>
                <c:pt idx="376">
                  <c:v>3.7404800000000002E-2</c:v>
                </c:pt>
                <c:pt idx="377">
                  <c:v>3.7404800000000002E-2</c:v>
                </c:pt>
                <c:pt idx="378">
                  <c:v>3.7404800000000002E-2</c:v>
                </c:pt>
                <c:pt idx="379">
                  <c:v>3.7404800000000002E-2</c:v>
                </c:pt>
                <c:pt idx="380">
                  <c:v>3.7404800000000002E-2</c:v>
                </c:pt>
                <c:pt idx="381">
                  <c:v>3.7404800000000002E-2</c:v>
                </c:pt>
                <c:pt idx="382">
                  <c:v>3.7404800000000002E-2</c:v>
                </c:pt>
                <c:pt idx="383">
                  <c:v>3.7404800000000002E-2</c:v>
                </c:pt>
                <c:pt idx="384">
                  <c:v>3.7404800000000002E-2</c:v>
                </c:pt>
                <c:pt idx="385">
                  <c:v>3.7404800000000002E-2</c:v>
                </c:pt>
                <c:pt idx="386">
                  <c:v>3.7404800000000002E-2</c:v>
                </c:pt>
                <c:pt idx="387">
                  <c:v>3.7404800000000002E-2</c:v>
                </c:pt>
                <c:pt idx="388">
                  <c:v>3.7762499999999997E-2</c:v>
                </c:pt>
                <c:pt idx="389">
                  <c:v>3.7762499999999997E-2</c:v>
                </c:pt>
                <c:pt idx="390">
                  <c:v>3.7762499999999997E-2</c:v>
                </c:pt>
                <c:pt idx="391">
                  <c:v>3.7762499999999997E-2</c:v>
                </c:pt>
                <c:pt idx="392">
                  <c:v>3.7762499999999997E-2</c:v>
                </c:pt>
                <c:pt idx="393">
                  <c:v>3.7762499999999997E-2</c:v>
                </c:pt>
                <c:pt idx="394">
                  <c:v>3.7762499999999997E-2</c:v>
                </c:pt>
                <c:pt idx="395">
                  <c:v>3.7762499999999997E-2</c:v>
                </c:pt>
                <c:pt idx="396">
                  <c:v>3.7762499999999997E-2</c:v>
                </c:pt>
                <c:pt idx="397">
                  <c:v>3.7762499999999997E-2</c:v>
                </c:pt>
                <c:pt idx="398">
                  <c:v>3.7762499999999997E-2</c:v>
                </c:pt>
                <c:pt idx="399">
                  <c:v>3.7762499999999997E-2</c:v>
                </c:pt>
                <c:pt idx="400">
                  <c:v>3.7762499999999997E-2</c:v>
                </c:pt>
                <c:pt idx="401">
                  <c:v>3.7762499999999997E-2</c:v>
                </c:pt>
                <c:pt idx="402">
                  <c:v>3.7762499999999997E-2</c:v>
                </c:pt>
                <c:pt idx="403">
                  <c:v>3.7762499999999997E-2</c:v>
                </c:pt>
                <c:pt idx="404">
                  <c:v>3.7762499999999997E-2</c:v>
                </c:pt>
                <c:pt idx="405">
                  <c:v>3.7762499999999997E-2</c:v>
                </c:pt>
                <c:pt idx="406">
                  <c:v>3.7762499999999997E-2</c:v>
                </c:pt>
                <c:pt idx="407">
                  <c:v>3.8120300000000003E-2</c:v>
                </c:pt>
                <c:pt idx="408">
                  <c:v>3.8120300000000003E-2</c:v>
                </c:pt>
                <c:pt idx="409">
                  <c:v>3.8120300000000003E-2</c:v>
                </c:pt>
                <c:pt idx="410">
                  <c:v>3.8120300000000003E-2</c:v>
                </c:pt>
                <c:pt idx="411">
                  <c:v>3.8120300000000003E-2</c:v>
                </c:pt>
                <c:pt idx="412">
                  <c:v>3.8120300000000003E-2</c:v>
                </c:pt>
                <c:pt idx="413">
                  <c:v>3.8120300000000003E-2</c:v>
                </c:pt>
                <c:pt idx="414">
                  <c:v>3.8120300000000003E-2</c:v>
                </c:pt>
                <c:pt idx="415">
                  <c:v>3.8120300000000003E-2</c:v>
                </c:pt>
                <c:pt idx="416">
                  <c:v>3.8120300000000003E-2</c:v>
                </c:pt>
                <c:pt idx="417">
                  <c:v>3.8120300000000003E-2</c:v>
                </c:pt>
                <c:pt idx="418">
                  <c:v>3.8120300000000003E-2</c:v>
                </c:pt>
                <c:pt idx="419">
                  <c:v>3.8120300000000003E-2</c:v>
                </c:pt>
                <c:pt idx="420">
                  <c:v>3.8120300000000003E-2</c:v>
                </c:pt>
                <c:pt idx="421">
                  <c:v>3.8477999999999998E-2</c:v>
                </c:pt>
                <c:pt idx="422">
                  <c:v>3.8477999999999998E-2</c:v>
                </c:pt>
                <c:pt idx="423">
                  <c:v>3.8477999999999998E-2</c:v>
                </c:pt>
                <c:pt idx="424">
                  <c:v>3.8835700000000001E-2</c:v>
                </c:pt>
                <c:pt idx="425">
                  <c:v>3.8835700000000001E-2</c:v>
                </c:pt>
                <c:pt idx="426">
                  <c:v>3.8835700000000001E-2</c:v>
                </c:pt>
                <c:pt idx="427">
                  <c:v>3.8835700000000001E-2</c:v>
                </c:pt>
                <c:pt idx="428">
                  <c:v>3.8835700000000001E-2</c:v>
                </c:pt>
                <c:pt idx="429">
                  <c:v>3.8835700000000001E-2</c:v>
                </c:pt>
                <c:pt idx="430">
                  <c:v>3.8835700000000001E-2</c:v>
                </c:pt>
                <c:pt idx="431">
                  <c:v>3.8835700000000001E-2</c:v>
                </c:pt>
                <c:pt idx="432">
                  <c:v>3.9193400000000003E-2</c:v>
                </c:pt>
                <c:pt idx="433">
                  <c:v>3.9193400000000003E-2</c:v>
                </c:pt>
                <c:pt idx="434">
                  <c:v>3.9193400000000003E-2</c:v>
                </c:pt>
                <c:pt idx="435">
                  <c:v>3.9193400000000003E-2</c:v>
                </c:pt>
                <c:pt idx="436">
                  <c:v>3.9193400000000003E-2</c:v>
                </c:pt>
                <c:pt idx="437">
                  <c:v>3.9193400000000003E-2</c:v>
                </c:pt>
                <c:pt idx="438">
                  <c:v>3.95514E-2</c:v>
                </c:pt>
                <c:pt idx="439">
                  <c:v>3.95514E-2</c:v>
                </c:pt>
                <c:pt idx="440">
                  <c:v>3.95514E-2</c:v>
                </c:pt>
                <c:pt idx="441">
                  <c:v>3.95514E-2</c:v>
                </c:pt>
                <c:pt idx="442">
                  <c:v>3.95514E-2</c:v>
                </c:pt>
                <c:pt idx="443">
                  <c:v>3.9909300000000002E-2</c:v>
                </c:pt>
                <c:pt idx="444">
                  <c:v>3.9909300000000002E-2</c:v>
                </c:pt>
                <c:pt idx="445">
                  <c:v>3.9909300000000002E-2</c:v>
                </c:pt>
                <c:pt idx="446">
                  <c:v>3.9909300000000002E-2</c:v>
                </c:pt>
                <c:pt idx="447">
                  <c:v>3.9909300000000002E-2</c:v>
                </c:pt>
                <c:pt idx="448">
                  <c:v>3.9909300000000002E-2</c:v>
                </c:pt>
                <c:pt idx="449">
                  <c:v>4.0267400000000002E-2</c:v>
                </c:pt>
                <c:pt idx="450">
                  <c:v>4.0267400000000002E-2</c:v>
                </c:pt>
                <c:pt idx="451">
                  <c:v>4.0267400000000002E-2</c:v>
                </c:pt>
                <c:pt idx="452">
                  <c:v>4.0267400000000002E-2</c:v>
                </c:pt>
                <c:pt idx="453">
                  <c:v>4.0267400000000002E-2</c:v>
                </c:pt>
                <c:pt idx="454">
                  <c:v>4.0625500000000002E-2</c:v>
                </c:pt>
                <c:pt idx="455">
                  <c:v>4.0625500000000002E-2</c:v>
                </c:pt>
                <c:pt idx="456">
                  <c:v>4.0625500000000002E-2</c:v>
                </c:pt>
                <c:pt idx="457">
                  <c:v>4.0625500000000002E-2</c:v>
                </c:pt>
                <c:pt idx="458">
                  <c:v>4.0983899999999997E-2</c:v>
                </c:pt>
                <c:pt idx="459">
                  <c:v>4.0983899999999997E-2</c:v>
                </c:pt>
                <c:pt idx="460">
                  <c:v>4.0983899999999997E-2</c:v>
                </c:pt>
                <c:pt idx="461">
                  <c:v>4.0983899999999997E-2</c:v>
                </c:pt>
                <c:pt idx="462">
                  <c:v>4.1342299999999998E-2</c:v>
                </c:pt>
                <c:pt idx="463">
                  <c:v>4.1342299999999998E-2</c:v>
                </c:pt>
                <c:pt idx="464">
                  <c:v>4.1342299999999998E-2</c:v>
                </c:pt>
                <c:pt idx="465">
                  <c:v>4.1342299999999998E-2</c:v>
                </c:pt>
                <c:pt idx="466">
                  <c:v>4.1342299999999998E-2</c:v>
                </c:pt>
                <c:pt idx="467">
                  <c:v>4.1342299999999998E-2</c:v>
                </c:pt>
                <c:pt idx="468">
                  <c:v>4.1342299999999998E-2</c:v>
                </c:pt>
                <c:pt idx="469">
                  <c:v>4.1342299999999998E-2</c:v>
                </c:pt>
                <c:pt idx="470">
                  <c:v>4.1342299999999998E-2</c:v>
                </c:pt>
                <c:pt idx="471">
                  <c:v>4.1342299999999998E-2</c:v>
                </c:pt>
                <c:pt idx="472">
                  <c:v>4.1342299999999998E-2</c:v>
                </c:pt>
                <c:pt idx="473">
                  <c:v>4.1342299999999998E-2</c:v>
                </c:pt>
                <c:pt idx="474">
                  <c:v>4.1700800000000003E-2</c:v>
                </c:pt>
                <c:pt idx="475">
                  <c:v>4.1700800000000003E-2</c:v>
                </c:pt>
                <c:pt idx="476">
                  <c:v>4.1700800000000003E-2</c:v>
                </c:pt>
                <c:pt idx="477">
                  <c:v>4.1700800000000003E-2</c:v>
                </c:pt>
                <c:pt idx="478">
                  <c:v>4.1700800000000003E-2</c:v>
                </c:pt>
                <c:pt idx="479">
                  <c:v>4.2059899999999997E-2</c:v>
                </c:pt>
                <c:pt idx="480">
                  <c:v>4.2059899999999997E-2</c:v>
                </c:pt>
                <c:pt idx="481">
                  <c:v>4.2059899999999997E-2</c:v>
                </c:pt>
                <c:pt idx="482">
                  <c:v>4.2059899999999997E-2</c:v>
                </c:pt>
                <c:pt idx="483">
                  <c:v>4.2418999999999998E-2</c:v>
                </c:pt>
                <c:pt idx="484">
                  <c:v>4.2418999999999998E-2</c:v>
                </c:pt>
                <c:pt idx="485">
                  <c:v>4.2418999999999998E-2</c:v>
                </c:pt>
                <c:pt idx="486">
                  <c:v>4.2418999999999998E-2</c:v>
                </c:pt>
                <c:pt idx="487">
                  <c:v>4.2418999999999998E-2</c:v>
                </c:pt>
                <c:pt idx="488">
                  <c:v>4.2418999999999998E-2</c:v>
                </c:pt>
                <c:pt idx="489">
                  <c:v>4.2778400000000001E-2</c:v>
                </c:pt>
                <c:pt idx="490">
                  <c:v>4.2778400000000001E-2</c:v>
                </c:pt>
                <c:pt idx="491">
                  <c:v>4.2778400000000001E-2</c:v>
                </c:pt>
                <c:pt idx="492">
                  <c:v>4.2778400000000001E-2</c:v>
                </c:pt>
                <c:pt idx="493">
                  <c:v>4.2778400000000001E-2</c:v>
                </c:pt>
                <c:pt idx="494">
                  <c:v>4.2778400000000001E-2</c:v>
                </c:pt>
                <c:pt idx="495">
                  <c:v>4.2778400000000001E-2</c:v>
                </c:pt>
                <c:pt idx="496">
                  <c:v>4.2778400000000001E-2</c:v>
                </c:pt>
                <c:pt idx="497">
                  <c:v>4.2778400000000001E-2</c:v>
                </c:pt>
                <c:pt idx="498">
                  <c:v>4.2778400000000001E-2</c:v>
                </c:pt>
                <c:pt idx="499">
                  <c:v>4.2778400000000001E-2</c:v>
                </c:pt>
                <c:pt idx="500">
                  <c:v>4.2778400000000001E-2</c:v>
                </c:pt>
                <c:pt idx="501">
                  <c:v>4.2778400000000001E-2</c:v>
                </c:pt>
                <c:pt idx="502">
                  <c:v>4.2778400000000001E-2</c:v>
                </c:pt>
                <c:pt idx="503">
                  <c:v>4.3139799999999999E-2</c:v>
                </c:pt>
                <c:pt idx="504">
                  <c:v>4.3139799999999999E-2</c:v>
                </c:pt>
                <c:pt idx="505">
                  <c:v>4.3139799999999999E-2</c:v>
                </c:pt>
                <c:pt idx="506">
                  <c:v>4.3139799999999999E-2</c:v>
                </c:pt>
                <c:pt idx="507">
                  <c:v>4.3139799999999999E-2</c:v>
                </c:pt>
                <c:pt idx="508">
                  <c:v>4.3139799999999999E-2</c:v>
                </c:pt>
                <c:pt idx="509">
                  <c:v>4.3139799999999999E-2</c:v>
                </c:pt>
                <c:pt idx="510">
                  <c:v>4.3504599999999997E-2</c:v>
                </c:pt>
                <c:pt idx="511">
                  <c:v>4.3504599999999997E-2</c:v>
                </c:pt>
                <c:pt idx="512">
                  <c:v>4.3504599999999997E-2</c:v>
                </c:pt>
                <c:pt idx="513">
                  <c:v>4.3504599999999997E-2</c:v>
                </c:pt>
                <c:pt idx="514">
                  <c:v>4.3504599999999997E-2</c:v>
                </c:pt>
                <c:pt idx="515">
                  <c:v>4.3504599999999997E-2</c:v>
                </c:pt>
                <c:pt idx="516">
                  <c:v>4.3504599999999997E-2</c:v>
                </c:pt>
                <c:pt idx="517">
                  <c:v>4.3872000000000001E-2</c:v>
                </c:pt>
                <c:pt idx="518">
                  <c:v>4.4239399999999998E-2</c:v>
                </c:pt>
                <c:pt idx="519">
                  <c:v>4.4239399999999998E-2</c:v>
                </c:pt>
                <c:pt idx="520">
                  <c:v>4.4239399999999998E-2</c:v>
                </c:pt>
                <c:pt idx="521">
                  <c:v>4.4239399999999998E-2</c:v>
                </c:pt>
                <c:pt idx="522">
                  <c:v>4.4239399999999998E-2</c:v>
                </c:pt>
                <c:pt idx="523">
                  <c:v>4.4239399999999998E-2</c:v>
                </c:pt>
                <c:pt idx="524">
                  <c:v>4.4239399999999998E-2</c:v>
                </c:pt>
                <c:pt idx="525">
                  <c:v>4.4239399999999998E-2</c:v>
                </c:pt>
                <c:pt idx="526">
                  <c:v>4.4239399999999998E-2</c:v>
                </c:pt>
                <c:pt idx="527">
                  <c:v>4.46077E-2</c:v>
                </c:pt>
                <c:pt idx="528">
                  <c:v>4.46077E-2</c:v>
                </c:pt>
                <c:pt idx="529">
                  <c:v>4.4976200000000001E-2</c:v>
                </c:pt>
                <c:pt idx="530">
                  <c:v>4.4976200000000001E-2</c:v>
                </c:pt>
                <c:pt idx="531">
                  <c:v>4.4976200000000001E-2</c:v>
                </c:pt>
                <c:pt idx="532">
                  <c:v>4.4976200000000001E-2</c:v>
                </c:pt>
                <c:pt idx="533">
                  <c:v>4.4976200000000001E-2</c:v>
                </c:pt>
                <c:pt idx="534">
                  <c:v>4.4976200000000001E-2</c:v>
                </c:pt>
                <c:pt idx="535">
                  <c:v>4.5345299999999998E-2</c:v>
                </c:pt>
                <c:pt idx="536">
                  <c:v>4.5345299999999998E-2</c:v>
                </c:pt>
                <c:pt idx="537">
                  <c:v>4.5345299999999998E-2</c:v>
                </c:pt>
                <c:pt idx="538">
                  <c:v>4.57148E-2</c:v>
                </c:pt>
                <c:pt idx="539">
                  <c:v>4.57148E-2</c:v>
                </c:pt>
                <c:pt idx="540">
                  <c:v>4.57148E-2</c:v>
                </c:pt>
                <c:pt idx="541">
                  <c:v>4.57148E-2</c:v>
                </c:pt>
                <c:pt idx="542">
                  <c:v>4.6085000000000001E-2</c:v>
                </c:pt>
                <c:pt idx="543">
                  <c:v>4.6455299999999998E-2</c:v>
                </c:pt>
                <c:pt idx="544">
                  <c:v>4.6455299999999998E-2</c:v>
                </c:pt>
                <c:pt idx="545">
                  <c:v>4.6455299999999998E-2</c:v>
                </c:pt>
                <c:pt idx="546">
                  <c:v>4.6455299999999998E-2</c:v>
                </c:pt>
                <c:pt idx="547">
                  <c:v>4.6455299999999998E-2</c:v>
                </c:pt>
                <c:pt idx="548">
                  <c:v>4.6455299999999998E-2</c:v>
                </c:pt>
                <c:pt idx="549">
                  <c:v>4.6827899999999999E-2</c:v>
                </c:pt>
                <c:pt idx="550">
                  <c:v>4.6827899999999999E-2</c:v>
                </c:pt>
                <c:pt idx="551">
                  <c:v>4.6827899999999999E-2</c:v>
                </c:pt>
                <c:pt idx="552">
                  <c:v>4.6827899999999999E-2</c:v>
                </c:pt>
                <c:pt idx="553">
                  <c:v>4.6827899999999999E-2</c:v>
                </c:pt>
                <c:pt idx="554">
                  <c:v>4.6827899999999999E-2</c:v>
                </c:pt>
                <c:pt idx="555">
                  <c:v>4.6827899999999999E-2</c:v>
                </c:pt>
                <c:pt idx="556">
                  <c:v>4.6827899999999999E-2</c:v>
                </c:pt>
                <c:pt idx="557">
                  <c:v>4.6827899999999999E-2</c:v>
                </c:pt>
                <c:pt idx="558">
                  <c:v>4.6827899999999999E-2</c:v>
                </c:pt>
                <c:pt idx="559">
                  <c:v>4.6827899999999999E-2</c:v>
                </c:pt>
                <c:pt idx="560">
                  <c:v>4.72051E-2</c:v>
                </c:pt>
                <c:pt idx="561">
                  <c:v>4.72051E-2</c:v>
                </c:pt>
                <c:pt idx="562">
                  <c:v>4.72051E-2</c:v>
                </c:pt>
                <c:pt idx="563">
                  <c:v>4.72051E-2</c:v>
                </c:pt>
                <c:pt idx="564">
                  <c:v>4.72051E-2</c:v>
                </c:pt>
                <c:pt idx="565">
                  <c:v>4.72051E-2</c:v>
                </c:pt>
                <c:pt idx="566">
                  <c:v>4.7584700000000001E-2</c:v>
                </c:pt>
                <c:pt idx="567">
                  <c:v>4.7584700000000001E-2</c:v>
                </c:pt>
                <c:pt idx="568">
                  <c:v>4.7584700000000001E-2</c:v>
                </c:pt>
                <c:pt idx="569">
                  <c:v>4.7584700000000001E-2</c:v>
                </c:pt>
                <c:pt idx="570">
                  <c:v>4.7584700000000001E-2</c:v>
                </c:pt>
                <c:pt idx="571">
                  <c:v>4.7584700000000001E-2</c:v>
                </c:pt>
                <c:pt idx="572">
                  <c:v>4.7584700000000001E-2</c:v>
                </c:pt>
                <c:pt idx="573">
                  <c:v>4.7584700000000001E-2</c:v>
                </c:pt>
                <c:pt idx="574">
                  <c:v>4.7584700000000001E-2</c:v>
                </c:pt>
                <c:pt idx="575">
                  <c:v>4.7584700000000001E-2</c:v>
                </c:pt>
                <c:pt idx="576">
                  <c:v>4.7584700000000001E-2</c:v>
                </c:pt>
                <c:pt idx="577">
                  <c:v>4.7968900000000002E-2</c:v>
                </c:pt>
                <c:pt idx="578">
                  <c:v>4.7968900000000002E-2</c:v>
                </c:pt>
                <c:pt idx="579">
                  <c:v>4.7968900000000002E-2</c:v>
                </c:pt>
                <c:pt idx="580">
                  <c:v>4.7968900000000002E-2</c:v>
                </c:pt>
                <c:pt idx="581">
                  <c:v>4.7968900000000002E-2</c:v>
                </c:pt>
                <c:pt idx="582">
                  <c:v>4.7968900000000002E-2</c:v>
                </c:pt>
                <c:pt idx="583">
                  <c:v>4.7968900000000002E-2</c:v>
                </c:pt>
                <c:pt idx="584">
                  <c:v>4.7968900000000002E-2</c:v>
                </c:pt>
                <c:pt idx="585">
                  <c:v>4.8358900000000003E-2</c:v>
                </c:pt>
                <c:pt idx="586">
                  <c:v>4.8358900000000003E-2</c:v>
                </c:pt>
                <c:pt idx="587">
                  <c:v>4.8358900000000003E-2</c:v>
                </c:pt>
                <c:pt idx="588">
                  <c:v>4.8358900000000003E-2</c:v>
                </c:pt>
                <c:pt idx="589">
                  <c:v>4.8358900000000003E-2</c:v>
                </c:pt>
                <c:pt idx="590">
                  <c:v>4.87591E-2</c:v>
                </c:pt>
                <c:pt idx="591">
                  <c:v>4.87591E-2</c:v>
                </c:pt>
                <c:pt idx="592">
                  <c:v>4.87591E-2</c:v>
                </c:pt>
                <c:pt idx="593">
                  <c:v>4.91633E-2</c:v>
                </c:pt>
                <c:pt idx="594">
                  <c:v>4.91633E-2</c:v>
                </c:pt>
                <c:pt idx="595">
                  <c:v>4.91633E-2</c:v>
                </c:pt>
                <c:pt idx="596">
                  <c:v>4.9978799999999997E-2</c:v>
                </c:pt>
                <c:pt idx="597">
                  <c:v>5.1617499999999997E-2</c:v>
                </c:pt>
                <c:pt idx="598">
                  <c:v>5.1617499999999997E-2</c:v>
                </c:pt>
                <c:pt idx="599">
                  <c:v>5.1617499999999997E-2</c:v>
                </c:pt>
                <c:pt idx="600">
                  <c:v>5.1617499999999997E-2</c:v>
                </c:pt>
                <c:pt idx="601">
                  <c:v>5.1617499999999997E-2</c:v>
                </c:pt>
                <c:pt idx="602">
                  <c:v>5.1617499999999997E-2</c:v>
                </c:pt>
                <c:pt idx="603">
                  <c:v>5.1617499999999997E-2</c:v>
                </c:pt>
                <c:pt idx="604">
                  <c:v>5.1617499999999997E-2</c:v>
                </c:pt>
                <c:pt idx="605">
                  <c:v>5.1617499999999997E-2</c:v>
                </c:pt>
                <c:pt idx="606">
                  <c:v>5.1617499999999997E-2</c:v>
                </c:pt>
                <c:pt idx="607">
                  <c:v>5.1617499999999997E-2</c:v>
                </c:pt>
                <c:pt idx="608">
                  <c:v>5.1617499999999997E-2</c:v>
                </c:pt>
                <c:pt idx="609">
                  <c:v>5.1617499999999997E-2</c:v>
                </c:pt>
                <c:pt idx="610">
                  <c:v>5.1617499999999997E-2</c:v>
                </c:pt>
                <c:pt idx="611">
                  <c:v>5.1617499999999997E-2</c:v>
                </c:pt>
                <c:pt idx="612">
                  <c:v>5.2034499999999997E-2</c:v>
                </c:pt>
                <c:pt idx="613">
                  <c:v>5.24518E-2</c:v>
                </c:pt>
                <c:pt idx="614">
                  <c:v>5.24518E-2</c:v>
                </c:pt>
                <c:pt idx="615">
                  <c:v>5.24518E-2</c:v>
                </c:pt>
                <c:pt idx="616">
                  <c:v>5.24518E-2</c:v>
                </c:pt>
                <c:pt idx="617">
                  <c:v>5.24518E-2</c:v>
                </c:pt>
                <c:pt idx="618">
                  <c:v>5.24518E-2</c:v>
                </c:pt>
                <c:pt idx="619">
                  <c:v>5.24518E-2</c:v>
                </c:pt>
                <c:pt idx="620">
                  <c:v>5.24518E-2</c:v>
                </c:pt>
                <c:pt idx="621">
                  <c:v>5.2872200000000001E-2</c:v>
                </c:pt>
                <c:pt idx="622">
                  <c:v>5.2872200000000001E-2</c:v>
                </c:pt>
                <c:pt idx="623">
                  <c:v>5.2872200000000001E-2</c:v>
                </c:pt>
                <c:pt idx="624">
                  <c:v>5.2872200000000001E-2</c:v>
                </c:pt>
                <c:pt idx="625">
                  <c:v>5.2872200000000001E-2</c:v>
                </c:pt>
                <c:pt idx="626">
                  <c:v>5.2872200000000001E-2</c:v>
                </c:pt>
                <c:pt idx="627">
                  <c:v>5.2872200000000001E-2</c:v>
                </c:pt>
                <c:pt idx="628">
                  <c:v>5.3296900000000001E-2</c:v>
                </c:pt>
                <c:pt idx="629">
                  <c:v>5.3296900000000001E-2</c:v>
                </c:pt>
                <c:pt idx="630">
                  <c:v>5.3722600000000002E-2</c:v>
                </c:pt>
                <c:pt idx="631">
                  <c:v>5.3722600000000002E-2</c:v>
                </c:pt>
                <c:pt idx="632">
                  <c:v>5.3722600000000002E-2</c:v>
                </c:pt>
                <c:pt idx="633">
                  <c:v>5.3722600000000002E-2</c:v>
                </c:pt>
                <c:pt idx="634">
                  <c:v>5.3722600000000002E-2</c:v>
                </c:pt>
                <c:pt idx="635">
                  <c:v>5.3722600000000002E-2</c:v>
                </c:pt>
                <c:pt idx="636">
                  <c:v>5.3722600000000002E-2</c:v>
                </c:pt>
                <c:pt idx="637">
                  <c:v>5.3722600000000002E-2</c:v>
                </c:pt>
                <c:pt idx="638">
                  <c:v>5.3722600000000002E-2</c:v>
                </c:pt>
                <c:pt idx="639">
                  <c:v>5.3722600000000002E-2</c:v>
                </c:pt>
                <c:pt idx="640">
                  <c:v>5.3722600000000002E-2</c:v>
                </c:pt>
                <c:pt idx="641">
                  <c:v>5.3722600000000002E-2</c:v>
                </c:pt>
                <c:pt idx="642">
                  <c:v>5.3722600000000002E-2</c:v>
                </c:pt>
                <c:pt idx="643">
                  <c:v>5.41564E-2</c:v>
                </c:pt>
                <c:pt idx="644">
                  <c:v>5.41564E-2</c:v>
                </c:pt>
                <c:pt idx="645">
                  <c:v>5.41564E-2</c:v>
                </c:pt>
                <c:pt idx="646">
                  <c:v>5.4593099999999999E-2</c:v>
                </c:pt>
                <c:pt idx="647">
                  <c:v>5.4593099999999999E-2</c:v>
                </c:pt>
                <c:pt idx="648">
                  <c:v>5.4593099999999999E-2</c:v>
                </c:pt>
                <c:pt idx="649">
                  <c:v>5.4593099999999999E-2</c:v>
                </c:pt>
                <c:pt idx="650">
                  <c:v>5.5032600000000001E-2</c:v>
                </c:pt>
                <c:pt idx="651">
                  <c:v>5.5032600000000001E-2</c:v>
                </c:pt>
                <c:pt idx="652">
                  <c:v>5.5032600000000001E-2</c:v>
                </c:pt>
                <c:pt idx="653">
                  <c:v>5.5032600000000001E-2</c:v>
                </c:pt>
                <c:pt idx="654">
                  <c:v>5.5032600000000001E-2</c:v>
                </c:pt>
                <c:pt idx="655">
                  <c:v>5.5032600000000001E-2</c:v>
                </c:pt>
                <c:pt idx="656">
                  <c:v>5.5032600000000001E-2</c:v>
                </c:pt>
                <c:pt idx="657">
                  <c:v>5.5032600000000001E-2</c:v>
                </c:pt>
                <c:pt idx="658">
                  <c:v>5.5032600000000001E-2</c:v>
                </c:pt>
                <c:pt idx="659">
                  <c:v>5.5032600000000001E-2</c:v>
                </c:pt>
                <c:pt idx="660">
                  <c:v>5.5032600000000001E-2</c:v>
                </c:pt>
                <c:pt idx="661">
                  <c:v>5.5032600000000001E-2</c:v>
                </c:pt>
                <c:pt idx="662">
                  <c:v>5.5032600000000001E-2</c:v>
                </c:pt>
                <c:pt idx="663">
                  <c:v>5.5032600000000001E-2</c:v>
                </c:pt>
                <c:pt idx="664">
                  <c:v>5.5032600000000001E-2</c:v>
                </c:pt>
                <c:pt idx="665">
                  <c:v>5.5032600000000001E-2</c:v>
                </c:pt>
                <c:pt idx="666">
                  <c:v>5.5032600000000001E-2</c:v>
                </c:pt>
                <c:pt idx="667">
                  <c:v>5.5032600000000001E-2</c:v>
                </c:pt>
                <c:pt idx="668">
                  <c:v>5.5032600000000001E-2</c:v>
                </c:pt>
                <c:pt idx="669">
                  <c:v>5.5032600000000001E-2</c:v>
                </c:pt>
                <c:pt idx="670">
                  <c:v>5.5032600000000001E-2</c:v>
                </c:pt>
                <c:pt idx="671">
                  <c:v>5.5032600000000001E-2</c:v>
                </c:pt>
                <c:pt idx="672">
                  <c:v>5.5032600000000001E-2</c:v>
                </c:pt>
                <c:pt idx="673">
                  <c:v>5.5032600000000001E-2</c:v>
                </c:pt>
                <c:pt idx="674">
                  <c:v>5.5032600000000001E-2</c:v>
                </c:pt>
                <c:pt idx="675">
                  <c:v>5.5032600000000001E-2</c:v>
                </c:pt>
                <c:pt idx="676">
                  <c:v>5.5032600000000001E-2</c:v>
                </c:pt>
                <c:pt idx="677">
                  <c:v>5.5032600000000001E-2</c:v>
                </c:pt>
                <c:pt idx="678">
                  <c:v>5.5032600000000001E-2</c:v>
                </c:pt>
                <c:pt idx="679">
                  <c:v>5.5032600000000001E-2</c:v>
                </c:pt>
                <c:pt idx="680">
                  <c:v>5.5032600000000001E-2</c:v>
                </c:pt>
                <c:pt idx="681">
                  <c:v>5.5032600000000001E-2</c:v>
                </c:pt>
                <c:pt idx="682">
                  <c:v>5.5032600000000001E-2</c:v>
                </c:pt>
                <c:pt idx="683">
                  <c:v>5.5032600000000001E-2</c:v>
                </c:pt>
                <c:pt idx="684">
                  <c:v>5.5032600000000001E-2</c:v>
                </c:pt>
                <c:pt idx="685">
                  <c:v>5.5032600000000001E-2</c:v>
                </c:pt>
                <c:pt idx="686">
                  <c:v>5.5032600000000001E-2</c:v>
                </c:pt>
                <c:pt idx="687">
                  <c:v>5.5032600000000001E-2</c:v>
                </c:pt>
                <c:pt idx="688">
                  <c:v>5.5032600000000001E-2</c:v>
                </c:pt>
                <c:pt idx="689">
                  <c:v>5.5032600000000001E-2</c:v>
                </c:pt>
                <c:pt idx="690">
                  <c:v>5.5529500000000002E-2</c:v>
                </c:pt>
                <c:pt idx="691">
                  <c:v>5.5529500000000002E-2</c:v>
                </c:pt>
                <c:pt idx="692">
                  <c:v>5.5529500000000002E-2</c:v>
                </c:pt>
                <c:pt idx="693">
                  <c:v>5.5529500000000002E-2</c:v>
                </c:pt>
                <c:pt idx="694">
                  <c:v>5.5529500000000002E-2</c:v>
                </c:pt>
                <c:pt idx="695">
                  <c:v>5.5529500000000002E-2</c:v>
                </c:pt>
                <c:pt idx="696">
                  <c:v>5.5529500000000002E-2</c:v>
                </c:pt>
                <c:pt idx="697">
                  <c:v>5.6032899999999997E-2</c:v>
                </c:pt>
                <c:pt idx="698">
                  <c:v>5.6032899999999997E-2</c:v>
                </c:pt>
                <c:pt idx="699">
                  <c:v>5.6032899999999997E-2</c:v>
                </c:pt>
                <c:pt idx="700">
                  <c:v>5.6032899999999997E-2</c:v>
                </c:pt>
                <c:pt idx="701">
                  <c:v>5.6032899999999997E-2</c:v>
                </c:pt>
                <c:pt idx="702">
                  <c:v>5.6032899999999997E-2</c:v>
                </c:pt>
                <c:pt idx="703">
                  <c:v>5.6032899999999997E-2</c:v>
                </c:pt>
                <c:pt idx="704">
                  <c:v>5.65412E-2</c:v>
                </c:pt>
                <c:pt idx="705">
                  <c:v>5.65412E-2</c:v>
                </c:pt>
                <c:pt idx="706">
                  <c:v>5.65412E-2</c:v>
                </c:pt>
                <c:pt idx="707">
                  <c:v>5.65412E-2</c:v>
                </c:pt>
                <c:pt idx="708">
                  <c:v>5.65412E-2</c:v>
                </c:pt>
                <c:pt idx="709">
                  <c:v>5.7053699999999999E-2</c:v>
                </c:pt>
                <c:pt idx="710">
                  <c:v>5.7053699999999999E-2</c:v>
                </c:pt>
                <c:pt idx="711">
                  <c:v>5.7053699999999999E-2</c:v>
                </c:pt>
                <c:pt idx="712">
                  <c:v>5.7053699999999999E-2</c:v>
                </c:pt>
                <c:pt idx="713">
                  <c:v>5.7053699999999999E-2</c:v>
                </c:pt>
                <c:pt idx="714">
                  <c:v>5.7053699999999999E-2</c:v>
                </c:pt>
                <c:pt idx="715">
                  <c:v>5.7053699999999999E-2</c:v>
                </c:pt>
                <c:pt idx="716">
                  <c:v>5.7053699999999999E-2</c:v>
                </c:pt>
                <c:pt idx="717">
                  <c:v>5.7053699999999999E-2</c:v>
                </c:pt>
                <c:pt idx="718">
                  <c:v>5.7053699999999999E-2</c:v>
                </c:pt>
                <c:pt idx="719">
                  <c:v>5.7053699999999999E-2</c:v>
                </c:pt>
                <c:pt idx="720">
                  <c:v>5.7053699999999999E-2</c:v>
                </c:pt>
                <c:pt idx="721">
                  <c:v>5.7053699999999999E-2</c:v>
                </c:pt>
                <c:pt idx="722">
                  <c:v>5.7053699999999999E-2</c:v>
                </c:pt>
                <c:pt idx="723">
                  <c:v>5.7582599999999998E-2</c:v>
                </c:pt>
                <c:pt idx="724">
                  <c:v>5.7582599999999998E-2</c:v>
                </c:pt>
                <c:pt idx="725">
                  <c:v>5.7582599999999998E-2</c:v>
                </c:pt>
                <c:pt idx="726">
                  <c:v>5.7582599999999998E-2</c:v>
                </c:pt>
                <c:pt idx="727">
                  <c:v>5.7582599999999998E-2</c:v>
                </c:pt>
                <c:pt idx="728">
                  <c:v>5.8116500000000001E-2</c:v>
                </c:pt>
                <c:pt idx="729">
                  <c:v>5.8116500000000001E-2</c:v>
                </c:pt>
                <c:pt idx="730">
                  <c:v>5.8654100000000001E-2</c:v>
                </c:pt>
                <c:pt idx="731">
                  <c:v>5.9194499999999997E-2</c:v>
                </c:pt>
                <c:pt idx="732">
                  <c:v>5.9735200000000002E-2</c:v>
                </c:pt>
                <c:pt idx="733">
                  <c:v>5.9735200000000002E-2</c:v>
                </c:pt>
                <c:pt idx="734">
                  <c:v>5.9735200000000002E-2</c:v>
                </c:pt>
                <c:pt idx="735">
                  <c:v>5.9735200000000002E-2</c:v>
                </c:pt>
                <c:pt idx="736">
                  <c:v>5.9735200000000002E-2</c:v>
                </c:pt>
                <c:pt idx="737">
                  <c:v>5.9735200000000002E-2</c:v>
                </c:pt>
                <c:pt idx="738">
                  <c:v>5.9735200000000002E-2</c:v>
                </c:pt>
                <c:pt idx="739">
                  <c:v>5.9735200000000002E-2</c:v>
                </c:pt>
                <c:pt idx="740">
                  <c:v>5.9735200000000002E-2</c:v>
                </c:pt>
                <c:pt idx="741">
                  <c:v>5.9735200000000002E-2</c:v>
                </c:pt>
                <c:pt idx="742">
                  <c:v>5.9735200000000002E-2</c:v>
                </c:pt>
                <c:pt idx="743">
                  <c:v>5.9735200000000002E-2</c:v>
                </c:pt>
                <c:pt idx="744">
                  <c:v>5.9735200000000002E-2</c:v>
                </c:pt>
                <c:pt idx="745">
                  <c:v>6.0292900000000003E-2</c:v>
                </c:pt>
                <c:pt idx="746">
                  <c:v>6.0292900000000003E-2</c:v>
                </c:pt>
                <c:pt idx="747">
                  <c:v>6.0292900000000003E-2</c:v>
                </c:pt>
                <c:pt idx="748">
                  <c:v>6.0292900000000003E-2</c:v>
                </c:pt>
                <c:pt idx="749">
                  <c:v>6.0292900000000003E-2</c:v>
                </c:pt>
                <c:pt idx="750">
                  <c:v>6.0856899999999998E-2</c:v>
                </c:pt>
                <c:pt idx="751">
                  <c:v>6.0856899999999998E-2</c:v>
                </c:pt>
                <c:pt idx="752">
                  <c:v>6.0856899999999998E-2</c:v>
                </c:pt>
                <c:pt idx="753">
                  <c:v>6.0856899999999998E-2</c:v>
                </c:pt>
                <c:pt idx="754">
                  <c:v>6.0856899999999998E-2</c:v>
                </c:pt>
                <c:pt idx="755">
                  <c:v>6.0856899999999998E-2</c:v>
                </c:pt>
                <c:pt idx="756">
                  <c:v>6.0856899999999998E-2</c:v>
                </c:pt>
                <c:pt idx="757">
                  <c:v>6.0856899999999998E-2</c:v>
                </c:pt>
                <c:pt idx="758">
                  <c:v>6.0856899999999998E-2</c:v>
                </c:pt>
                <c:pt idx="759">
                  <c:v>6.0856899999999998E-2</c:v>
                </c:pt>
                <c:pt idx="760">
                  <c:v>6.0856899999999998E-2</c:v>
                </c:pt>
                <c:pt idx="761">
                  <c:v>6.0856899999999998E-2</c:v>
                </c:pt>
                <c:pt idx="762">
                  <c:v>6.0856899999999998E-2</c:v>
                </c:pt>
                <c:pt idx="763">
                  <c:v>6.0856899999999998E-2</c:v>
                </c:pt>
                <c:pt idx="764">
                  <c:v>6.0856899999999998E-2</c:v>
                </c:pt>
                <c:pt idx="765">
                  <c:v>6.0856899999999998E-2</c:v>
                </c:pt>
                <c:pt idx="766">
                  <c:v>6.0856899999999998E-2</c:v>
                </c:pt>
                <c:pt idx="767">
                  <c:v>6.0856899999999998E-2</c:v>
                </c:pt>
                <c:pt idx="768">
                  <c:v>6.0856899999999998E-2</c:v>
                </c:pt>
                <c:pt idx="769">
                  <c:v>6.0856899999999998E-2</c:v>
                </c:pt>
                <c:pt idx="770">
                  <c:v>6.0856899999999998E-2</c:v>
                </c:pt>
                <c:pt idx="771">
                  <c:v>6.0856899999999998E-2</c:v>
                </c:pt>
                <c:pt idx="772">
                  <c:v>6.0856899999999998E-2</c:v>
                </c:pt>
                <c:pt idx="773">
                  <c:v>6.0856899999999998E-2</c:v>
                </c:pt>
                <c:pt idx="774">
                  <c:v>6.0856899999999998E-2</c:v>
                </c:pt>
                <c:pt idx="775">
                  <c:v>6.0856899999999998E-2</c:v>
                </c:pt>
                <c:pt idx="776">
                  <c:v>6.0856899999999998E-2</c:v>
                </c:pt>
                <c:pt idx="777">
                  <c:v>6.0856899999999998E-2</c:v>
                </c:pt>
                <c:pt idx="778">
                  <c:v>6.0856899999999998E-2</c:v>
                </c:pt>
                <c:pt idx="779">
                  <c:v>6.0856899999999998E-2</c:v>
                </c:pt>
                <c:pt idx="780">
                  <c:v>6.0856899999999998E-2</c:v>
                </c:pt>
                <c:pt idx="781">
                  <c:v>6.1472800000000001E-2</c:v>
                </c:pt>
                <c:pt idx="782">
                  <c:v>6.2088999999999998E-2</c:v>
                </c:pt>
                <c:pt idx="783">
                  <c:v>6.2088999999999998E-2</c:v>
                </c:pt>
                <c:pt idx="784">
                  <c:v>6.2088999999999998E-2</c:v>
                </c:pt>
                <c:pt idx="785">
                  <c:v>6.2707299999999994E-2</c:v>
                </c:pt>
                <c:pt idx="786">
                  <c:v>6.2707299999999994E-2</c:v>
                </c:pt>
                <c:pt idx="787">
                  <c:v>6.2707299999999994E-2</c:v>
                </c:pt>
                <c:pt idx="788">
                  <c:v>6.33301E-2</c:v>
                </c:pt>
                <c:pt idx="789">
                  <c:v>6.33301E-2</c:v>
                </c:pt>
                <c:pt idx="790">
                  <c:v>6.33301E-2</c:v>
                </c:pt>
                <c:pt idx="791">
                  <c:v>6.33301E-2</c:v>
                </c:pt>
                <c:pt idx="792">
                  <c:v>6.33301E-2</c:v>
                </c:pt>
                <c:pt idx="793">
                  <c:v>6.33301E-2</c:v>
                </c:pt>
                <c:pt idx="794">
                  <c:v>6.33301E-2</c:v>
                </c:pt>
                <c:pt idx="795">
                  <c:v>6.33301E-2</c:v>
                </c:pt>
                <c:pt idx="796">
                  <c:v>6.33301E-2</c:v>
                </c:pt>
                <c:pt idx="797">
                  <c:v>6.33301E-2</c:v>
                </c:pt>
                <c:pt idx="798">
                  <c:v>6.33301E-2</c:v>
                </c:pt>
                <c:pt idx="799">
                  <c:v>6.3965099999999997E-2</c:v>
                </c:pt>
                <c:pt idx="800">
                  <c:v>6.4604900000000007E-2</c:v>
                </c:pt>
                <c:pt idx="801">
                  <c:v>6.4604900000000007E-2</c:v>
                </c:pt>
                <c:pt idx="802">
                  <c:v>6.4604900000000007E-2</c:v>
                </c:pt>
                <c:pt idx="803">
                  <c:v>6.4604900000000007E-2</c:v>
                </c:pt>
                <c:pt idx="804">
                  <c:v>6.4604900000000007E-2</c:v>
                </c:pt>
                <c:pt idx="805">
                  <c:v>6.4604900000000007E-2</c:v>
                </c:pt>
                <c:pt idx="806">
                  <c:v>6.4604900000000007E-2</c:v>
                </c:pt>
                <c:pt idx="807">
                  <c:v>6.4604900000000007E-2</c:v>
                </c:pt>
                <c:pt idx="808">
                  <c:v>6.4604900000000007E-2</c:v>
                </c:pt>
                <c:pt idx="809">
                  <c:v>6.4604900000000007E-2</c:v>
                </c:pt>
                <c:pt idx="810">
                  <c:v>6.4604900000000007E-2</c:v>
                </c:pt>
                <c:pt idx="811">
                  <c:v>6.4604900000000007E-2</c:v>
                </c:pt>
                <c:pt idx="812">
                  <c:v>6.4604900000000007E-2</c:v>
                </c:pt>
                <c:pt idx="813">
                  <c:v>6.4604900000000007E-2</c:v>
                </c:pt>
                <c:pt idx="814">
                  <c:v>6.4604900000000007E-2</c:v>
                </c:pt>
                <c:pt idx="815">
                  <c:v>6.4604900000000007E-2</c:v>
                </c:pt>
                <c:pt idx="816">
                  <c:v>6.4604900000000007E-2</c:v>
                </c:pt>
                <c:pt idx="817">
                  <c:v>6.4604900000000007E-2</c:v>
                </c:pt>
                <c:pt idx="818">
                  <c:v>6.4604900000000007E-2</c:v>
                </c:pt>
                <c:pt idx="819">
                  <c:v>6.4604900000000007E-2</c:v>
                </c:pt>
                <c:pt idx="820">
                  <c:v>6.5281699999999998E-2</c:v>
                </c:pt>
                <c:pt idx="821">
                  <c:v>6.5281699999999998E-2</c:v>
                </c:pt>
                <c:pt idx="822">
                  <c:v>6.5964999999999996E-2</c:v>
                </c:pt>
                <c:pt idx="823">
                  <c:v>6.5964999999999996E-2</c:v>
                </c:pt>
                <c:pt idx="824">
                  <c:v>6.6650799999999996E-2</c:v>
                </c:pt>
                <c:pt idx="825">
                  <c:v>6.6650799999999996E-2</c:v>
                </c:pt>
                <c:pt idx="826">
                  <c:v>6.6650799999999996E-2</c:v>
                </c:pt>
                <c:pt idx="827">
                  <c:v>6.6650799999999996E-2</c:v>
                </c:pt>
                <c:pt idx="828">
                  <c:v>6.6650799999999996E-2</c:v>
                </c:pt>
                <c:pt idx="829">
                  <c:v>6.6650799999999996E-2</c:v>
                </c:pt>
                <c:pt idx="830">
                  <c:v>6.7349400000000004E-2</c:v>
                </c:pt>
                <c:pt idx="831">
                  <c:v>6.7349400000000004E-2</c:v>
                </c:pt>
                <c:pt idx="832">
                  <c:v>6.7349400000000004E-2</c:v>
                </c:pt>
                <c:pt idx="833">
                  <c:v>6.7349400000000004E-2</c:v>
                </c:pt>
                <c:pt idx="834">
                  <c:v>6.7349400000000004E-2</c:v>
                </c:pt>
                <c:pt idx="835">
                  <c:v>6.7349400000000004E-2</c:v>
                </c:pt>
                <c:pt idx="836">
                  <c:v>6.7349400000000004E-2</c:v>
                </c:pt>
                <c:pt idx="837">
                  <c:v>6.7349400000000004E-2</c:v>
                </c:pt>
                <c:pt idx="838">
                  <c:v>6.7349400000000004E-2</c:v>
                </c:pt>
                <c:pt idx="839">
                  <c:v>6.7349400000000004E-2</c:v>
                </c:pt>
                <c:pt idx="840">
                  <c:v>6.7349400000000004E-2</c:v>
                </c:pt>
                <c:pt idx="841">
                  <c:v>6.7349400000000004E-2</c:v>
                </c:pt>
                <c:pt idx="842">
                  <c:v>6.7349400000000004E-2</c:v>
                </c:pt>
                <c:pt idx="843">
                  <c:v>6.8101499999999995E-2</c:v>
                </c:pt>
                <c:pt idx="844">
                  <c:v>6.8101499999999995E-2</c:v>
                </c:pt>
                <c:pt idx="845">
                  <c:v>6.8101499999999995E-2</c:v>
                </c:pt>
                <c:pt idx="846">
                  <c:v>6.8101499999999995E-2</c:v>
                </c:pt>
                <c:pt idx="847">
                  <c:v>6.88666E-2</c:v>
                </c:pt>
                <c:pt idx="848">
                  <c:v>6.88666E-2</c:v>
                </c:pt>
                <c:pt idx="849">
                  <c:v>6.88666E-2</c:v>
                </c:pt>
                <c:pt idx="850">
                  <c:v>6.88666E-2</c:v>
                </c:pt>
                <c:pt idx="851">
                  <c:v>6.88666E-2</c:v>
                </c:pt>
                <c:pt idx="852">
                  <c:v>6.88666E-2</c:v>
                </c:pt>
                <c:pt idx="853">
                  <c:v>6.88666E-2</c:v>
                </c:pt>
                <c:pt idx="854">
                  <c:v>6.9654400000000005E-2</c:v>
                </c:pt>
                <c:pt idx="855">
                  <c:v>6.9654400000000005E-2</c:v>
                </c:pt>
                <c:pt idx="856">
                  <c:v>6.9654400000000005E-2</c:v>
                </c:pt>
                <c:pt idx="857">
                  <c:v>6.9654400000000005E-2</c:v>
                </c:pt>
                <c:pt idx="858">
                  <c:v>6.9654400000000005E-2</c:v>
                </c:pt>
                <c:pt idx="859">
                  <c:v>6.9654400000000005E-2</c:v>
                </c:pt>
                <c:pt idx="860">
                  <c:v>6.9654400000000005E-2</c:v>
                </c:pt>
                <c:pt idx="861">
                  <c:v>6.9654400000000005E-2</c:v>
                </c:pt>
                <c:pt idx="862">
                  <c:v>6.9654400000000005E-2</c:v>
                </c:pt>
                <c:pt idx="863">
                  <c:v>6.9654400000000005E-2</c:v>
                </c:pt>
                <c:pt idx="864">
                  <c:v>6.9654400000000005E-2</c:v>
                </c:pt>
                <c:pt idx="865">
                  <c:v>6.9654400000000005E-2</c:v>
                </c:pt>
                <c:pt idx="866">
                  <c:v>6.9654400000000005E-2</c:v>
                </c:pt>
                <c:pt idx="867">
                  <c:v>6.9654400000000005E-2</c:v>
                </c:pt>
                <c:pt idx="868">
                  <c:v>6.9654400000000005E-2</c:v>
                </c:pt>
                <c:pt idx="869">
                  <c:v>6.9654400000000005E-2</c:v>
                </c:pt>
                <c:pt idx="870">
                  <c:v>6.9654400000000005E-2</c:v>
                </c:pt>
                <c:pt idx="871">
                  <c:v>6.9654400000000005E-2</c:v>
                </c:pt>
                <c:pt idx="872">
                  <c:v>6.9654400000000005E-2</c:v>
                </c:pt>
                <c:pt idx="873">
                  <c:v>6.9654400000000005E-2</c:v>
                </c:pt>
                <c:pt idx="874">
                  <c:v>6.9654400000000005E-2</c:v>
                </c:pt>
                <c:pt idx="875">
                  <c:v>6.9654400000000005E-2</c:v>
                </c:pt>
                <c:pt idx="876">
                  <c:v>6.9654400000000005E-2</c:v>
                </c:pt>
                <c:pt idx="877">
                  <c:v>6.9654400000000005E-2</c:v>
                </c:pt>
                <c:pt idx="878">
                  <c:v>6.9654400000000005E-2</c:v>
                </c:pt>
                <c:pt idx="879">
                  <c:v>6.9654400000000005E-2</c:v>
                </c:pt>
                <c:pt idx="880">
                  <c:v>6.9654400000000005E-2</c:v>
                </c:pt>
                <c:pt idx="881">
                  <c:v>6.9654400000000005E-2</c:v>
                </c:pt>
                <c:pt idx="882">
                  <c:v>7.0493299999999995E-2</c:v>
                </c:pt>
                <c:pt idx="883">
                  <c:v>7.0493299999999995E-2</c:v>
                </c:pt>
                <c:pt idx="884">
                  <c:v>7.0493299999999995E-2</c:v>
                </c:pt>
                <c:pt idx="885">
                  <c:v>7.0493299999999995E-2</c:v>
                </c:pt>
                <c:pt idx="886">
                  <c:v>7.0493299999999995E-2</c:v>
                </c:pt>
                <c:pt idx="887">
                  <c:v>7.0493299999999995E-2</c:v>
                </c:pt>
                <c:pt idx="888">
                  <c:v>7.0493299999999995E-2</c:v>
                </c:pt>
                <c:pt idx="889">
                  <c:v>7.0493299999999995E-2</c:v>
                </c:pt>
                <c:pt idx="890">
                  <c:v>7.0493299999999995E-2</c:v>
                </c:pt>
                <c:pt idx="891">
                  <c:v>7.0493299999999995E-2</c:v>
                </c:pt>
                <c:pt idx="892">
                  <c:v>7.0493299999999995E-2</c:v>
                </c:pt>
                <c:pt idx="893">
                  <c:v>7.0493299999999995E-2</c:v>
                </c:pt>
                <c:pt idx="894">
                  <c:v>7.0493299999999995E-2</c:v>
                </c:pt>
                <c:pt idx="895">
                  <c:v>7.0493299999999995E-2</c:v>
                </c:pt>
                <c:pt idx="896">
                  <c:v>7.0493299999999995E-2</c:v>
                </c:pt>
                <c:pt idx="897">
                  <c:v>7.0493299999999995E-2</c:v>
                </c:pt>
                <c:pt idx="898">
                  <c:v>7.0493299999999995E-2</c:v>
                </c:pt>
                <c:pt idx="899">
                  <c:v>7.0493299999999995E-2</c:v>
                </c:pt>
                <c:pt idx="900">
                  <c:v>7.0493299999999995E-2</c:v>
                </c:pt>
                <c:pt idx="901">
                  <c:v>7.0493299999999995E-2</c:v>
                </c:pt>
                <c:pt idx="902">
                  <c:v>7.0493299999999995E-2</c:v>
                </c:pt>
                <c:pt idx="903">
                  <c:v>7.0493299999999995E-2</c:v>
                </c:pt>
                <c:pt idx="904">
                  <c:v>7.0493299999999995E-2</c:v>
                </c:pt>
                <c:pt idx="905">
                  <c:v>7.0493299999999995E-2</c:v>
                </c:pt>
                <c:pt idx="906">
                  <c:v>7.0493299999999995E-2</c:v>
                </c:pt>
                <c:pt idx="907">
                  <c:v>7.0493299999999995E-2</c:v>
                </c:pt>
                <c:pt idx="908">
                  <c:v>7.0493299999999995E-2</c:v>
                </c:pt>
                <c:pt idx="909">
                  <c:v>7.0493299999999995E-2</c:v>
                </c:pt>
                <c:pt idx="910">
                  <c:v>7.0493299999999995E-2</c:v>
                </c:pt>
                <c:pt idx="911">
                  <c:v>7.0493299999999995E-2</c:v>
                </c:pt>
                <c:pt idx="912">
                  <c:v>7.0493299999999995E-2</c:v>
                </c:pt>
                <c:pt idx="913">
                  <c:v>7.0493299999999995E-2</c:v>
                </c:pt>
                <c:pt idx="914">
                  <c:v>7.0493299999999995E-2</c:v>
                </c:pt>
                <c:pt idx="915">
                  <c:v>7.0493299999999995E-2</c:v>
                </c:pt>
                <c:pt idx="916">
                  <c:v>7.0493299999999995E-2</c:v>
                </c:pt>
                <c:pt idx="917">
                  <c:v>7.0493299999999995E-2</c:v>
                </c:pt>
                <c:pt idx="918">
                  <c:v>7.0493299999999995E-2</c:v>
                </c:pt>
                <c:pt idx="919">
                  <c:v>7.0493299999999995E-2</c:v>
                </c:pt>
                <c:pt idx="920">
                  <c:v>7.0493299999999995E-2</c:v>
                </c:pt>
                <c:pt idx="921">
                  <c:v>7.1463600000000002E-2</c:v>
                </c:pt>
                <c:pt idx="922">
                  <c:v>7.1463600000000002E-2</c:v>
                </c:pt>
                <c:pt idx="923">
                  <c:v>7.1463600000000002E-2</c:v>
                </c:pt>
                <c:pt idx="924">
                  <c:v>7.1463600000000002E-2</c:v>
                </c:pt>
                <c:pt idx="925">
                  <c:v>7.1463600000000002E-2</c:v>
                </c:pt>
                <c:pt idx="926">
                  <c:v>7.1463600000000002E-2</c:v>
                </c:pt>
                <c:pt idx="927">
                  <c:v>7.1463600000000002E-2</c:v>
                </c:pt>
                <c:pt idx="928">
                  <c:v>7.1463600000000002E-2</c:v>
                </c:pt>
                <c:pt idx="929">
                  <c:v>7.1463600000000002E-2</c:v>
                </c:pt>
                <c:pt idx="930">
                  <c:v>7.1463600000000002E-2</c:v>
                </c:pt>
                <c:pt idx="931">
                  <c:v>7.1463600000000002E-2</c:v>
                </c:pt>
                <c:pt idx="932">
                  <c:v>7.1463600000000002E-2</c:v>
                </c:pt>
                <c:pt idx="933">
                  <c:v>7.1463600000000002E-2</c:v>
                </c:pt>
                <c:pt idx="934">
                  <c:v>7.1463600000000002E-2</c:v>
                </c:pt>
                <c:pt idx="935">
                  <c:v>7.1463600000000002E-2</c:v>
                </c:pt>
                <c:pt idx="936">
                  <c:v>7.1463600000000002E-2</c:v>
                </c:pt>
                <c:pt idx="937">
                  <c:v>7.1463600000000002E-2</c:v>
                </c:pt>
                <c:pt idx="938">
                  <c:v>7.1463600000000002E-2</c:v>
                </c:pt>
                <c:pt idx="939">
                  <c:v>7.1463600000000002E-2</c:v>
                </c:pt>
                <c:pt idx="940">
                  <c:v>7.1463600000000002E-2</c:v>
                </c:pt>
                <c:pt idx="941">
                  <c:v>7.1463600000000002E-2</c:v>
                </c:pt>
                <c:pt idx="942">
                  <c:v>7.1463600000000002E-2</c:v>
                </c:pt>
                <c:pt idx="943">
                  <c:v>7.1463600000000002E-2</c:v>
                </c:pt>
                <c:pt idx="944">
                  <c:v>7.1463600000000002E-2</c:v>
                </c:pt>
                <c:pt idx="945">
                  <c:v>7.1463600000000002E-2</c:v>
                </c:pt>
                <c:pt idx="946">
                  <c:v>7.1463600000000002E-2</c:v>
                </c:pt>
                <c:pt idx="947">
                  <c:v>7.1463600000000002E-2</c:v>
                </c:pt>
                <c:pt idx="948">
                  <c:v>7.1463600000000002E-2</c:v>
                </c:pt>
                <c:pt idx="949">
                  <c:v>7.1463600000000002E-2</c:v>
                </c:pt>
                <c:pt idx="950">
                  <c:v>7.1463600000000002E-2</c:v>
                </c:pt>
                <c:pt idx="951">
                  <c:v>7.1463600000000002E-2</c:v>
                </c:pt>
                <c:pt idx="952">
                  <c:v>7.1463600000000002E-2</c:v>
                </c:pt>
                <c:pt idx="953">
                  <c:v>7.1463600000000002E-2</c:v>
                </c:pt>
                <c:pt idx="954">
                  <c:v>7.1463600000000002E-2</c:v>
                </c:pt>
                <c:pt idx="955">
                  <c:v>7.1463600000000002E-2</c:v>
                </c:pt>
                <c:pt idx="956">
                  <c:v>7.1463600000000002E-2</c:v>
                </c:pt>
                <c:pt idx="957">
                  <c:v>7.1463600000000002E-2</c:v>
                </c:pt>
                <c:pt idx="958">
                  <c:v>7.1463600000000002E-2</c:v>
                </c:pt>
                <c:pt idx="959">
                  <c:v>7.1463600000000002E-2</c:v>
                </c:pt>
                <c:pt idx="960">
                  <c:v>7.1463600000000002E-2</c:v>
                </c:pt>
                <c:pt idx="961">
                  <c:v>7.1463600000000002E-2</c:v>
                </c:pt>
                <c:pt idx="962">
                  <c:v>7.1463600000000002E-2</c:v>
                </c:pt>
                <c:pt idx="963">
                  <c:v>7.1463600000000002E-2</c:v>
                </c:pt>
                <c:pt idx="964">
                  <c:v>7.1463600000000002E-2</c:v>
                </c:pt>
                <c:pt idx="965">
                  <c:v>7.1463600000000002E-2</c:v>
                </c:pt>
                <c:pt idx="966">
                  <c:v>7.1463600000000002E-2</c:v>
                </c:pt>
                <c:pt idx="967">
                  <c:v>7.1463600000000002E-2</c:v>
                </c:pt>
                <c:pt idx="968">
                  <c:v>7.1463600000000002E-2</c:v>
                </c:pt>
                <c:pt idx="969">
                  <c:v>7.1463600000000002E-2</c:v>
                </c:pt>
                <c:pt idx="970">
                  <c:v>7.1463600000000002E-2</c:v>
                </c:pt>
                <c:pt idx="971">
                  <c:v>7.1463600000000002E-2</c:v>
                </c:pt>
                <c:pt idx="972">
                  <c:v>7.1463600000000002E-2</c:v>
                </c:pt>
                <c:pt idx="973">
                  <c:v>7.1463600000000002E-2</c:v>
                </c:pt>
                <c:pt idx="974">
                  <c:v>7.1463600000000002E-2</c:v>
                </c:pt>
                <c:pt idx="975">
                  <c:v>7.1463600000000002E-2</c:v>
                </c:pt>
                <c:pt idx="976">
                  <c:v>7.1463600000000002E-2</c:v>
                </c:pt>
                <c:pt idx="977">
                  <c:v>7.1463600000000002E-2</c:v>
                </c:pt>
                <c:pt idx="978">
                  <c:v>7.1463600000000002E-2</c:v>
                </c:pt>
                <c:pt idx="979">
                  <c:v>7.1463600000000002E-2</c:v>
                </c:pt>
                <c:pt idx="980">
                  <c:v>7.1463600000000002E-2</c:v>
                </c:pt>
                <c:pt idx="981">
                  <c:v>7.1463600000000002E-2</c:v>
                </c:pt>
                <c:pt idx="982">
                  <c:v>7.1463600000000002E-2</c:v>
                </c:pt>
                <c:pt idx="983">
                  <c:v>7.1463600000000002E-2</c:v>
                </c:pt>
                <c:pt idx="984">
                  <c:v>7.1463600000000002E-2</c:v>
                </c:pt>
                <c:pt idx="985">
                  <c:v>7.1463600000000002E-2</c:v>
                </c:pt>
                <c:pt idx="986">
                  <c:v>7.1463600000000002E-2</c:v>
                </c:pt>
                <c:pt idx="987">
                  <c:v>7.2831099999999996E-2</c:v>
                </c:pt>
                <c:pt idx="988">
                  <c:v>7.2831099999999996E-2</c:v>
                </c:pt>
                <c:pt idx="989">
                  <c:v>7.2831099999999996E-2</c:v>
                </c:pt>
                <c:pt idx="990">
                  <c:v>7.2831099999999996E-2</c:v>
                </c:pt>
                <c:pt idx="991">
                  <c:v>7.2831099999999996E-2</c:v>
                </c:pt>
                <c:pt idx="992">
                  <c:v>7.2831099999999996E-2</c:v>
                </c:pt>
                <c:pt idx="993">
                  <c:v>7.2831099999999996E-2</c:v>
                </c:pt>
                <c:pt idx="994">
                  <c:v>7.2831099999999996E-2</c:v>
                </c:pt>
                <c:pt idx="995">
                  <c:v>7.2831099999999996E-2</c:v>
                </c:pt>
                <c:pt idx="996">
                  <c:v>7.2831099999999996E-2</c:v>
                </c:pt>
                <c:pt idx="997">
                  <c:v>7.2831099999999996E-2</c:v>
                </c:pt>
                <c:pt idx="998">
                  <c:v>7.2831099999999996E-2</c:v>
                </c:pt>
                <c:pt idx="999">
                  <c:v>7.2831099999999996E-2</c:v>
                </c:pt>
                <c:pt idx="1000">
                  <c:v>7.2831099999999996E-2</c:v>
                </c:pt>
                <c:pt idx="1001">
                  <c:v>7.2831099999999996E-2</c:v>
                </c:pt>
                <c:pt idx="1002">
                  <c:v>7.2831099999999996E-2</c:v>
                </c:pt>
                <c:pt idx="1003">
                  <c:v>7.2831099999999996E-2</c:v>
                </c:pt>
                <c:pt idx="1004">
                  <c:v>7.2831099999999996E-2</c:v>
                </c:pt>
                <c:pt idx="1005">
                  <c:v>7.2831099999999996E-2</c:v>
                </c:pt>
                <c:pt idx="1006">
                  <c:v>7.2831099999999996E-2</c:v>
                </c:pt>
                <c:pt idx="1007">
                  <c:v>7.2831099999999996E-2</c:v>
                </c:pt>
                <c:pt idx="1008">
                  <c:v>7.2831099999999996E-2</c:v>
                </c:pt>
                <c:pt idx="1009">
                  <c:v>7.2831099999999996E-2</c:v>
                </c:pt>
                <c:pt idx="1010">
                  <c:v>7.2831099999999996E-2</c:v>
                </c:pt>
                <c:pt idx="1011">
                  <c:v>7.2831099999999996E-2</c:v>
                </c:pt>
                <c:pt idx="1012">
                  <c:v>7.2831099999999996E-2</c:v>
                </c:pt>
                <c:pt idx="1013">
                  <c:v>7.2831099999999996E-2</c:v>
                </c:pt>
                <c:pt idx="1014">
                  <c:v>7.2831099999999996E-2</c:v>
                </c:pt>
                <c:pt idx="1015">
                  <c:v>7.2831099999999996E-2</c:v>
                </c:pt>
                <c:pt idx="1016">
                  <c:v>7.2831099999999996E-2</c:v>
                </c:pt>
                <c:pt idx="1017">
                  <c:v>7.2831099999999996E-2</c:v>
                </c:pt>
                <c:pt idx="1018">
                  <c:v>7.2831099999999996E-2</c:v>
                </c:pt>
                <c:pt idx="1019">
                  <c:v>7.2831099999999996E-2</c:v>
                </c:pt>
                <c:pt idx="1020">
                  <c:v>7.2831099999999996E-2</c:v>
                </c:pt>
                <c:pt idx="1021">
                  <c:v>7.2831099999999996E-2</c:v>
                </c:pt>
                <c:pt idx="1022">
                  <c:v>7.2831099999999996E-2</c:v>
                </c:pt>
                <c:pt idx="1023">
                  <c:v>7.2831099999999996E-2</c:v>
                </c:pt>
                <c:pt idx="1024">
                  <c:v>7.2831099999999996E-2</c:v>
                </c:pt>
                <c:pt idx="1025">
                  <c:v>7.2831099999999996E-2</c:v>
                </c:pt>
                <c:pt idx="1026">
                  <c:v>7.4825000000000003E-2</c:v>
                </c:pt>
                <c:pt idx="1027">
                  <c:v>7.4825000000000003E-2</c:v>
                </c:pt>
                <c:pt idx="1028">
                  <c:v>7.4825000000000003E-2</c:v>
                </c:pt>
                <c:pt idx="1029">
                  <c:v>7.4825000000000003E-2</c:v>
                </c:pt>
                <c:pt idx="1030">
                  <c:v>7.4825000000000003E-2</c:v>
                </c:pt>
                <c:pt idx="1031">
                  <c:v>7.4825000000000003E-2</c:v>
                </c:pt>
                <c:pt idx="1032">
                  <c:v>7.4825000000000003E-2</c:v>
                </c:pt>
                <c:pt idx="1033">
                  <c:v>7.4825000000000003E-2</c:v>
                </c:pt>
                <c:pt idx="1034">
                  <c:v>7.4825000000000003E-2</c:v>
                </c:pt>
                <c:pt idx="1035">
                  <c:v>7.4825000000000003E-2</c:v>
                </c:pt>
                <c:pt idx="1036">
                  <c:v>7.4825000000000003E-2</c:v>
                </c:pt>
                <c:pt idx="1037">
                  <c:v>7.4825000000000003E-2</c:v>
                </c:pt>
                <c:pt idx="1038">
                  <c:v>7.4825000000000003E-2</c:v>
                </c:pt>
                <c:pt idx="1039">
                  <c:v>7.4825000000000003E-2</c:v>
                </c:pt>
                <c:pt idx="1040">
                  <c:v>7.4825000000000003E-2</c:v>
                </c:pt>
                <c:pt idx="1041">
                  <c:v>7.4825000000000003E-2</c:v>
                </c:pt>
                <c:pt idx="1042">
                  <c:v>7.4825000000000003E-2</c:v>
                </c:pt>
                <c:pt idx="1043">
                  <c:v>7.4825000000000003E-2</c:v>
                </c:pt>
                <c:pt idx="1044">
                  <c:v>7.4825000000000003E-2</c:v>
                </c:pt>
                <c:pt idx="1045">
                  <c:v>7.4825000000000003E-2</c:v>
                </c:pt>
                <c:pt idx="1046">
                  <c:v>7.4825000000000003E-2</c:v>
                </c:pt>
                <c:pt idx="1047">
                  <c:v>7.4825000000000003E-2</c:v>
                </c:pt>
                <c:pt idx="1048">
                  <c:v>7.4825000000000003E-2</c:v>
                </c:pt>
                <c:pt idx="1049">
                  <c:v>7.4825000000000003E-2</c:v>
                </c:pt>
                <c:pt idx="1050">
                  <c:v>7.4825000000000003E-2</c:v>
                </c:pt>
                <c:pt idx="1051">
                  <c:v>7.4825000000000003E-2</c:v>
                </c:pt>
                <c:pt idx="1052">
                  <c:v>7.4825000000000003E-2</c:v>
                </c:pt>
                <c:pt idx="1053">
                  <c:v>7.4825000000000003E-2</c:v>
                </c:pt>
                <c:pt idx="1054">
                  <c:v>7.4825000000000003E-2</c:v>
                </c:pt>
                <c:pt idx="1055">
                  <c:v>7.7109399999999995E-2</c:v>
                </c:pt>
                <c:pt idx="1056">
                  <c:v>7.7109399999999995E-2</c:v>
                </c:pt>
                <c:pt idx="1057">
                  <c:v>7.7109399999999995E-2</c:v>
                </c:pt>
                <c:pt idx="1058">
                  <c:v>7.7109399999999995E-2</c:v>
                </c:pt>
                <c:pt idx="1059">
                  <c:v>7.7109399999999995E-2</c:v>
                </c:pt>
                <c:pt idx="1060">
                  <c:v>7.7109399999999995E-2</c:v>
                </c:pt>
                <c:pt idx="1061">
                  <c:v>7.7109399999999995E-2</c:v>
                </c:pt>
                <c:pt idx="1062">
                  <c:v>7.7109399999999995E-2</c:v>
                </c:pt>
                <c:pt idx="1063">
                  <c:v>7.7109399999999995E-2</c:v>
                </c:pt>
                <c:pt idx="1064">
                  <c:v>7.7109399999999995E-2</c:v>
                </c:pt>
                <c:pt idx="1065">
                  <c:v>7.7109399999999995E-2</c:v>
                </c:pt>
                <c:pt idx="1066">
                  <c:v>7.7109399999999995E-2</c:v>
                </c:pt>
                <c:pt idx="1067">
                  <c:v>7.7109399999999995E-2</c:v>
                </c:pt>
                <c:pt idx="1068">
                  <c:v>7.7109399999999995E-2</c:v>
                </c:pt>
                <c:pt idx="1069">
                  <c:v>7.7109399999999995E-2</c:v>
                </c:pt>
                <c:pt idx="1070">
                  <c:v>7.7109399999999995E-2</c:v>
                </c:pt>
                <c:pt idx="1071">
                  <c:v>7.7109399999999995E-2</c:v>
                </c:pt>
                <c:pt idx="1072">
                  <c:v>7.7109399999999995E-2</c:v>
                </c:pt>
                <c:pt idx="1073">
                  <c:v>7.7109399999999995E-2</c:v>
                </c:pt>
                <c:pt idx="1074">
                  <c:v>7.7109399999999995E-2</c:v>
                </c:pt>
                <c:pt idx="1075">
                  <c:v>7.7109399999999995E-2</c:v>
                </c:pt>
                <c:pt idx="1076">
                  <c:v>7.7109399999999995E-2</c:v>
                </c:pt>
                <c:pt idx="1077">
                  <c:v>7.7109399999999995E-2</c:v>
                </c:pt>
                <c:pt idx="1078">
                  <c:v>7.7109399999999995E-2</c:v>
                </c:pt>
                <c:pt idx="1079">
                  <c:v>7.7109399999999995E-2</c:v>
                </c:pt>
                <c:pt idx="1080">
                  <c:v>7.7109399999999995E-2</c:v>
                </c:pt>
                <c:pt idx="1081">
                  <c:v>7.7109399999999995E-2</c:v>
                </c:pt>
                <c:pt idx="1082">
                  <c:v>7.7109399999999995E-2</c:v>
                </c:pt>
                <c:pt idx="1083">
                  <c:v>7.7109399999999995E-2</c:v>
                </c:pt>
                <c:pt idx="1084">
                  <c:v>7.7109399999999995E-2</c:v>
                </c:pt>
                <c:pt idx="1085">
                  <c:v>7.7109399999999995E-2</c:v>
                </c:pt>
                <c:pt idx="1086">
                  <c:v>7.7109399999999995E-2</c:v>
                </c:pt>
                <c:pt idx="1087">
                  <c:v>7.7109399999999995E-2</c:v>
                </c:pt>
                <c:pt idx="1088">
                  <c:v>7.7109399999999995E-2</c:v>
                </c:pt>
                <c:pt idx="1089">
                  <c:v>7.7109399999999995E-2</c:v>
                </c:pt>
                <c:pt idx="1090">
                  <c:v>7.7109399999999995E-2</c:v>
                </c:pt>
                <c:pt idx="1091">
                  <c:v>7.7109399999999995E-2</c:v>
                </c:pt>
                <c:pt idx="1092">
                  <c:v>7.7109399999999995E-2</c:v>
                </c:pt>
                <c:pt idx="1093">
                  <c:v>7.7109399999999995E-2</c:v>
                </c:pt>
                <c:pt idx="1094">
                  <c:v>7.7109399999999995E-2</c:v>
                </c:pt>
                <c:pt idx="1095">
                  <c:v>7.7109399999999995E-2</c:v>
                </c:pt>
                <c:pt idx="1096">
                  <c:v>7.7109399999999995E-2</c:v>
                </c:pt>
              </c:numCache>
            </c:numRef>
          </c:val>
          <c:smooth val="0"/>
          <c:extLst>
            <c:ext xmlns:c16="http://schemas.microsoft.com/office/drawing/2014/chart" uri="{C3380CC4-5D6E-409C-BE32-E72D297353CC}">
              <c16:uniqueId val="{00000001-4D2F-4E16-90F2-8FA6BE8EF396}"/>
            </c:ext>
          </c:extLst>
        </c:ser>
        <c:dLbls>
          <c:showLegendKey val="0"/>
          <c:showVal val="0"/>
          <c:showCatName val="0"/>
          <c:showSerName val="0"/>
          <c:showPercent val="0"/>
          <c:showBubbleSize val="0"/>
        </c:dLbls>
        <c:smooth val="0"/>
        <c:axId val="391371808"/>
        <c:axId val="391372592"/>
      </c:lineChart>
      <c:dateAx>
        <c:axId val="391371808"/>
        <c:scaling>
          <c:orientation val="minMax"/>
        </c:scaling>
        <c:delete val="0"/>
        <c:axPos val="b"/>
        <c:numFmt formatCode="#,##0" sourceLinked="0"/>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2592"/>
        <c:crosses val="autoZero"/>
        <c:auto val="0"/>
        <c:lblOffset val="100"/>
        <c:baseTimeUnit val="days"/>
        <c:majorUnit val="180"/>
        <c:majorTimeUnit val="days"/>
      </c:dateAx>
      <c:valAx>
        <c:axId val="391372592"/>
        <c:scaling>
          <c:orientation val="minMax"/>
          <c:max val="0.2"/>
        </c:scaling>
        <c:delete val="0"/>
        <c:axPos val="l"/>
        <c:numFmt formatCode="0%" sourceLinked="0"/>
        <c:majorTickMark val="out"/>
        <c:minorTickMark val="none"/>
        <c:tickLblPos val="nextTo"/>
        <c:spPr>
          <a:noFill/>
          <a:ln w="19050">
            <a:solidFill>
              <a:schemeClr val="accent4">
                <a:lumMod val="10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1808"/>
        <c:crosses val="autoZero"/>
        <c:crossBetween val="between"/>
        <c:majorUnit val="0.05"/>
      </c:valAx>
      <c:spPr>
        <a:noFill/>
        <a:ln w="25400">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1508-5820-4E33-A61F-6E312E4DCA16}" type="datetimeFigureOut">
              <a:rPr lang="en-CA" smtClean="0"/>
              <a:t>2022-01-19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75B44-9895-4274-9790-EBFB0B1FB7B8}" type="slidenum">
              <a:rPr lang="en-CA" smtClean="0"/>
              <a:t>‹#›</a:t>
            </a:fld>
            <a:endParaRPr lang="en-CA"/>
          </a:p>
        </p:txBody>
      </p:sp>
    </p:spTree>
    <p:extLst>
      <p:ext uri="{BB962C8B-B14F-4D97-AF65-F5344CB8AC3E}">
        <p14:creationId xmlns:p14="http://schemas.microsoft.com/office/powerpoint/2010/main" val="3052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Times New Roman" panose="02020603050405020304" pitchFamily="18" charset="0"/>
              </a:rPr>
              <a:t>We assessed whether the association between LDL and ASCVD fulfils the criteria for causality by evaluating the totality of evidence from genetic studies, prospective epidemiologic cohort studies, Mendelian randomization studies, and randomized trials of LDL-lowering therapies. In clinical studies, plasma LDL burden is usually estimated by determination of plasma LDL cholesterol level (LDL-C). Rare genetic mutations that cause reduced LDL receptor function lead to markedly higher LDL-C and a dose-dependent increase in the risk of ASCVD, whereas rare variants leading to lower LDL-C are associated with a correspondingly lower risk of ASCVD. Separate meta-analyses of over 200 prospective cohort studies, Mendelian randomization studies, and randomized trials including more than 2 million participants with over 20 million person-years of follow-up and over 150 000 cardiovascular events demonstrate a remarkably consistent dose-dependent log-linear association between the absolute magnitude of exposure of the vasculature to LDL-C and the risk of ASCVD; and this effect appears to increase with increasing duration of exposure to LDL-C. Both the naturally randomized genetic studies and the randomized intervention trials consistently demonstrate that any mechanism of lowering plasma LDL particle concentration should reduce the risk of ASCVD events proportional to the absolute reduction in LDL-C and the cumulative duration of exposure to lower LDL-C, provided that the achieved reduction in LDL-C is concordant with the reduction in LDL particle number and that there are no competing deleterious off-target effects.</a:t>
            </a:r>
          </a:p>
          <a:p>
            <a:pPr algn="l"/>
            <a:r>
              <a:rPr lang="en-US" b="1" i="0" dirty="0">
                <a:solidFill>
                  <a:srgbClr val="724128"/>
                </a:solidFill>
                <a:effectLst/>
                <a:latin typeface="arial" panose="020B0604020202020204" pitchFamily="34" charset="0"/>
              </a:rPr>
              <a:t>Conclusion</a:t>
            </a:r>
          </a:p>
          <a:p>
            <a:pPr algn="l"/>
            <a:r>
              <a:rPr lang="en-US" b="0" i="0" dirty="0">
                <a:solidFill>
                  <a:srgbClr val="000000"/>
                </a:solidFill>
                <a:effectLst/>
                <a:latin typeface="Times New Roman" panose="02020603050405020304" pitchFamily="18" charset="0"/>
              </a:rPr>
              <a:t>Consistent evidence from numerous and multiple different types of clinical and genetic studies unequivocally establishes that LDL causes ASCVD.</a:t>
            </a: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8</a:t>
            </a:fld>
            <a:endParaRPr lang="en-CA"/>
          </a:p>
        </p:txBody>
      </p:sp>
    </p:spTree>
    <p:extLst>
      <p:ext uri="{BB962C8B-B14F-4D97-AF65-F5344CB8AC3E}">
        <p14:creationId xmlns:p14="http://schemas.microsoft.com/office/powerpoint/2010/main" val="3981584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may be considered for asymptomatic adults ≥ 40 years and at intermediate risk (FRS 10%- 20%) </a:t>
            </a:r>
            <a:r>
              <a:rPr lang="en-US" sz="1200" dirty="0">
                <a:solidFill>
                  <a:schemeClr val="tx1">
                    <a:lumMod val="65000"/>
                    <a:lumOff val="35000"/>
                  </a:schemeClr>
                </a:solidFill>
                <a:latin typeface="Arial Narrow" panose="020B0606020202030204" pitchFamily="34" charset="0"/>
              </a:rPr>
              <a:t>for whom treatment decisions are uncertain is suggested. </a:t>
            </a:r>
            <a:r>
              <a:rPr lang="en-US" sz="1100" i="1" kern="0" dirty="0">
                <a:solidFill>
                  <a:schemeClr val="tx1">
                    <a:lumMod val="65000"/>
                    <a:lumOff val="35000"/>
                  </a:schemeClr>
                </a:solidFill>
                <a:latin typeface="Arial Narrow" panose="020B0606020202030204" pitchFamily="34" charset="0"/>
                <a:cs typeface="Arial" pitchFamily="34" charset="0"/>
              </a:rPr>
              <a:t>(Strong Recommendation, Moderate-Quality Evidence)</a:t>
            </a:r>
          </a:p>
          <a:p>
            <a:pPr marL="342900" lvl="0" indent="-342900" defTabSz="1218987">
              <a:buClr>
                <a:srgbClr val="3C8C9C"/>
              </a:buClr>
              <a:buFont typeface="Wingdings" panose="05000000000000000000" pitchFamily="2" charset="2"/>
              <a:buChar char="§"/>
            </a:pPr>
            <a:endParaRPr lang="en-US" sz="1100" i="1" kern="0" dirty="0">
              <a:solidFill>
                <a:schemeClr val="tx1">
                  <a:lumMod val="65000"/>
                  <a:lumOff val="35000"/>
                </a:schemeClr>
              </a:solidFill>
              <a:latin typeface="Arial Narrow" panose="020B0606020202030204" pitchFamily="34" charset="0"/>
              <a:cs typeface="Arial"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not be undertaken for: </a:t>
            </a:r>
            <a:r>
              <a:rPr lang="en-US" sz="1200" dirty="0">
                <a:solidFill>
                  <a:schemeClr val="tx1">
                    <a:lumMod val="65000"/>
                    <a:lumOff val="35000"/>
                  </a:schemeClr>
                </a:solidFill>
                <a:latin typeface="Arial Narrow" panose="020B0606020202030204" pitchFamily="34" charset="0"/>
              </a:rPr>
              <a:t>(1) high-risk individuals; (2) patients receiving statin treatment; or (3) most asymptomatic, low-risk adults. </a:t>
            </a:r>
            <a:r>
              <a:rPr lang="en-US" i="1" dirty="0">
                <a:solidFill>
                  <a:schemeClr val="tx1">
                    <a:lumMod val="65000"/>
                    <a:lumOff val="35000"/>
                  </a:schemeClr>
                </a:solidFill>
                <a:latin typeface="Arial Narrow" panose="020B0606020202030204" pitchFamily="34" charset="0"/>
              </a:rPr>
              <a:t>(Strong Recommendation; Moderate-Quality Evidence)</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may be considered for a subset of </a:t>
            </a:r>
            <a:r>
              <a:rPr lang="en-US" sz="1200" b="1" dirty="0" err="1">
                <a:solidFill>
                  <a:srgbClr val="3C8C9C"/>
                </a:solidFill>
                <a:latin typeface="Arial Narrow" panose="020B0606020202030204" pitchFamily="34" charset="0"/>
              </a:rPr>
              <a:t>lowrisk</a:t>
            </a:r>
            <a:r>
              <a:rPr lang="en-US" sz="1200" b="1" dirty="0">
                <a:solidFill>
                  <a:srgbClr val="3C8C9C"/>
                </a:solidFill>
                <a:latin typeface="Arial Narrow" panose="020B0606020202030204" pitchFamily="34" charset="0"/>
              </a:rPr>
              <a:t> individuals &gt; 40 years with a family history of premature ASCVD</a:t>
            </a:r>
            <a:r>
              <a:rPr lang="en-US" sz="1200" b="1" dirty="0">
                <a:solidFill>
                  <a:schemeClr val="tx1">
                    <a:lumMod val="75000"/>
                    <a:lumOff val="25000"/>
                  </a:schemeClr>
                </a:solidFill>
                <a:latin typeface="Arial Narrow" panose="020B0606020202030204" pitchFamily="34" charset="0"/>
              </a:rPr>
              <a:t> </a:t>
            </a:r>
            <a:r>
              <a:rPr lang="en-US" sz="1200" dirty="0">
                <a:solidFill>
                  <a:schemeClr val="tx1">
                    <a:lumMod val="75000"/>
                    <a:lumOff val="25000"/>
                  </a:schemeClr>
                </a:solidFill>
                <a:latin typeface="Arial Narrow" panose="020B0606020202030204" pitchFamily="34" charset="0"/>
              </a:rPr>
              <a:t>(men &lt; 55 years; women ≤†65 years) in addition to identifying known </a:t>
            </a:r>
            <a:r>
              <a:rPr lang="en-US" sz="1200" b="1" dirty="0">
                <a:solidFill>
                  <a:srgbClr val="3C8C9C"/>
                </a:solidFill>
                <a:latin typeface="Arial Narrow" panose="020B0606020202030204" pitchFamily="34" charset="0"/>
              </a:rPr>
              <a:t>genetic causes of CAD </a:t>
            </a:r>
            <a:r>
              <a:rPr lang="en-US" sz="1200" dirty="0">
                <a:solidFill>
                  <a:schemeClr val="tx1">
                    <a:lumMod val="75000"/>
                    <a:lumOff val="25000"/>
                  </a:schemeClr>
                </a:solidFill>
                <a:latin typeface="Arial Narrow" panose="020B0606020202030204" pitchFamily="34" charset="0"/>
              </a:rPr>
              <a:t>such as elevated </a:t>
            </a:r>
            <a:r>
              <a:rPr lang="en-US" sz="1200" dirty="0" err="1">
                <a:solidFill>
                  <a:schemeClr val="tx1">
                    <a:lumMod val="75000"/>
                    <a:lumOff val="25000"/>
                  </a:schemeClr>
                </a:solidFill>
                <a:latin typeface="Arial Narrow" panose="020B0606020202030204" pitchFamily="34" charset="0"/>
              </a:rPr>
              <a:t>Lp</a:t>
            </a:r>
            <a:r>
              <a:rPr lang="en-US" sz="1200" dirty="0">
                <a:solidFill>
                  <a:schemeClr val="tx1">
                    <a:lumMod val="75000"/>
                    <a:lumOff val="25000"/>
                  </a:schemeClr>
                </a:solidFill>
                <a:latin typeface="Arial Narrow" panose="020B0606020202030204" pitchFamily="34" charset="0"/>
              </a:rPr>
              <a:t>(a) or FH is suggested. </a:t>
            </a:r>
            <a:r>
              <a:rPr lang="en-US" i="1" dirty="0">
                <a:solidFill>
                  <a:schemeClr val="tx1">
                    <a:lumMod val="75000"/>
                    <a:lumOff val="25000"/>
                  </a:schemeClr>
                </a:solidFill>
                <a:latin typeface="Arial Narrow" panose="020B0606020202030204" pitchFamily="34" charset="0"/>
              </a:rPr>
              <a:t>(Weak Recommendation; Low-Quality Evidence)</a:t>
            </a: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lvl="3"/>
            <a:r>
              <a:rPr lang="en-US" sz="1600" b="1" i="1" u="sng" dirty="0">
                <a:solidFill>
                  <a:schemeClr val="tx1"/>
                </a:solidFill>
                <a:effectLst/>
                <a:latin typeface="Arial Narrow" panose="020B0606020202030204" pitchFamily="34" charset="0"/>
                <a:cs typeface="Arial" panose="020B0604020202020204" pitchFamily="34" charset="0"/>
              </a:rPr>
              <a:t>Lab Testing in Canada</a:t>
            </a:r>
          </a:p>
          <a:p>
            <a:pPr marL="1543050" lvl="3" indent="-171450">
              <a:buFont typeface="Wingdings" panose="05000000000000000000" pitchFamily="2" charset="2"/>
              <a:buChar char="§"/>
            </a:pPr>
            <a:r>
              <a:rPr lang="en-US" sz="1200" b="0" i="1" dirty="0">
                <a:solidFill>
                  <a:schemeClr val="tx1"/>
                </a:solidFill>
                <a:effectLst/>
                <a:latin typeface="Arial Narrow" panose="020B0606020202030204" pitchFamily="34" charset="0"/>
                <a:cs typeface="Arial" panose="020B0604020202020204" pitchFamily="34" charset="0"/>
              </a:rPr>
              <a:t>CAC testing is not </a:t>
            </a:r>
            <a:r>
              <a:rPr lang="en-US" sz="1200" i="1" dirty="0">
                <a:solidFill>
                  <a:schemeClr val="tx1"/>
                </a:solidFill>
                <a:latin typeface="Arial Narrow" panose="020B0606020202030204" pitchFamily="34" charset="0"/>
                <a:cs typeface="Arial" panose="020B0604020202020204" pitchFamily="34" charset="0"/>
              </a:rPr>
              <a:t>uniformly available </a:t>
            </a:r>
            <a:r>
              <a:rPr lang="en-US" sz="1200" i="1" dirty="0">
                <a:solidFill>
                  <a:schemeClr val="tx1"/>
                </a:solidFill>
                <a:latin typeface="Arial Narrow" panose="020B0606020202030204" pitchFamily="34" charset="0"/>
              </a:rPr>
              <a:t>or uniformly funded in Canada at this time</a:t>
            </a:r>
            <a:r>
              <a:rPr lang="en-US" sz="1200" i="1" dirty="0">
                <a:solidFill>
                  <a:schemeClr val="tx1"/>
                </a:solidFill>
                <a:latin typeface="Arial Narrow" panose="020B0606020202030204" pitchFamily="34" charset="0"/>
                <a:cs typeface="Arial" panose="020B0604020202020204" pitchFamily="34" charset="0"/>
              </a:rPr>
              <a:t> </a:t>
            </a:r>
            <a:endParaRPr lang="en-US" i="1" dirty="0">
              <a:solidFill>
                <a:schemeClr val="tx1">
                  <a:lumMod val="75000"/>
                  <a:lumOff val="2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9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2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of thresholds for intensification of lipid therapy in secondary prevention is recommended . Most recent large RCTs have used an LDL-C threshold of 1.8 mmol/L for intensification of lipid-lowering therapy with non-statin drugs in secondary ASCVD prevention patients receiving a maximally tolerated statin dose. Using this threshold, it is expected that most patients will achieve low and very low LDL-C levels, similar to those reached in clinical trials.</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dirty="0"/>
              <a:t>Rate Ration 0.79 (95% CI 0.77, 0.81), regardless of age, sex, baseline LDL-C prior vascular disease, and all-cause mortality.</a:t>
            </a:r>
          </a:p>
          <a:p>
            <a:r>
              <a:rPr lang="en-CA" dirty="0"/>
              <a:t>Major vascular events included:</a:t>
            </a:r>
          </a:p>
          <a:p>
            <a:pPr marL="171450" indent="-171450">
              <a:buFont typeface="Arial" panose="020B0604020202020204" pitchFamily="34" charset="0"/>
              <a:buChar char="•"/>
            </a:pPr>
            <a:r>
              <a:rPr lang="en-CA" dirty="0"/>
              <a:t>Major coronary events (non-fatal MI, coronary death)</a:t>
            </a:r>
          </a:p>
          <a:p>
            <a:pPr marL="171450" indent="-171450">
              <a:buFont typeface="Arial" panose="020B0604020202020204" pitchFamily="34" charset="0"/>
              <a:buChar char="•"/>
            </a:pPr>
            <a:r>
              <a:rPr lang="en-CA" dirty="0"/>
              <a:t>Stroke </a:t>
            </a:r>
          </a:p>
          <a:p>
            <a:pPr marL="171450" indent="-171450">
              <a:buFont typeface="Arial" panose="020B0604020202020204" pitchFamily="34" charset="0"/>
              <a:buChar char="•"/>
            </a:pPr>
            <a:r>
              <a:rPr lang="en-CA" dirty="0"/>
              <a:t>Coronary revascularization</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612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5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3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891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45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2 (10-15%)</a:t>
            </a: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28</a:t>
            </a:fld>
            <a:endParaRPr lang="en-CA"/>
          </a:p>
        </p:txBody>
      </p:sp>
    </p:spTree>
    <p:extLst>
      <p:ext uri="{BB962C8B-B14F-4D97-AF65-F5344CB8AC3E}">
        <p14:creationId xmlns:p14="http://schemas.microsoft.com/office/powerpoint/2010/main" val="88121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12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9</a:t>
            </a:fld>
            <a:endParaRPr lang="en-CA"/>
          </a:p>
        </p:txBody>
      </p:sp>
    </p:spTree>
    <p:extLst>
      <p:ext uri="{BB962C8B-B14F-4D97-AF65-F5344CB8AC3E}">
        <p14:creationId xmlns:p14="http://schemas.microsoft.com/office/powerpoint/2010/main" val="2194666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2 and 4 – correct response options.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1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2. </a:t>
            </a:r>
            <a:r>
              <a:rPr lang="en-CA" dirty="0"/>
              <a:t>Treatment approach for patients with a statin-indicated condition. ABI, ankle-brachial index; ACR, albumin to creatinine; </a:t>
            </a:r>
            <a:r>
              <a:rPr lang="en-CA" dirty="0" err="1"/>
              <a:t>ApoB</a:t>
            </a:r>
            <a:r>
              <a:rPr lang="en-CA" dirty="0"/>
              <a:t>, apolipoprotein B; ASCVD, atherosclerotic cardiovascular disease; CVD, cardiovascular disease; HDL-C, high-density lipoprotein cholesterol; LDL-C, low-density lipoprotein cholesterol; PCSK9, proprotein convertase subtilisin/</a:t>
            </a:r>
            <a:r>
              <a:rPr lang="en-CA" dirty="0" err="1"/>
              <a:t>kexin</a:t>
            </a:r>
            <a:r>
              <a:rPr lang="en-CA" dirty="0"/>
              <a:t> type 9; Rx, treatment; TIA, transient ischemic attack.</a:t>
            </a:r>
          </a:p>
          <a:p>
            <a:endParaRPr lang="en-CA" dirty="0"/>
          </a:p>
          <a:p>
            <a:r>
              <a:rPr lang="en-CA" b="1" dirty="0"/>
              <a:t>Figure 3: </a:t>
            </a:r>
            <a:r>
              <a:rPr lang="en-CA" dirty="0"/>
              <a:t>Next Slide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Figure 3. </a:t>
            </a:r>
            <a:r>
              <a:rPr lang="en-CA" dirty="0"/>
              <a:t>Treatment intensification approach for patients with atherosclerotic cardiovascular disease (ASCVD). ABI, ankle-brachial index; </a:t>
            </a:r>
            <a:r>
              <a:rPr lang="en-CA" dirty="0" err="1"/>
              <a:t>ApoB</a:t>
            </a:r>
            <a:r>
              <a:rPr lang="en-CA" dirty="0"/>
              <a:t>, apolipoprotein B; BP, blood pressure; CV, cardiovascular; DM, diabetes mellitus; eGFR, estimated glomerular filtration rate; HDL-C, high-density Q12 lipoprotein cholesterol; </a:t>
            </a:r>
            <a:r>
              <a:rPr lang="en-CA" dirty="0" err="1"/>
              <a:t>hsCRP</a:t>
            </a:r>
            <a:r>
              <a:rPr lang="en-CA" dirty="0"/>
              <a:t>, high-sensitivity C-reactive protein; LDL-C, low-density lipoprotein cholesterol; PCSK9i, proprotein convertase subtilisin/</a:t>
            </a:r>
            <a:r>
              <a:rPr lang="en-CA" dirty="0" err="1"/>
              <a:t>kexin</a:t>
            </a:r>
            <a:r>
              <a:rPr lang="en-CA" dirty="0"/>
              <a:t> type 9 inhibitor</a:t>
            </a:r>
          </a:p>
          <a:p>
            <a:endParaRPr lang="en-CA" dirty="0"/>
          </a:p>
          <a:p>
            <a:r>
              <a:rPr lang="en-CA" b="1" dirty="0"/>
              <a:t>Table 3: </a:t>
            </a:r>
            <a:r>
              <a:rPr lang="en-CA" dirty="0"/>
              <a:t>Next slide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319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Table 3: </a:t>
            </a:r>
            <a:r>
              <a:rPr kumimoji="0" lang="en-US"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36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5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73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61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Times New Roman" panose="02020603050405020304" pitchFamily="18" charset="0"/>
              </a:rPr>
              <a:t>Log-linear association per unit change in low-density lipoprotein cholesterol (LDL-C) and the risk of cardiovascular disease as reported in meta-analyses of Mendelian randomization studies, prospective epidemiologic cohort studies, and randomized trials. The increasingly steeper slope of the log-linear association with increasing length of follow-up time implies that LDL-C has both a causal and a cumulative effect on the risk of cardiovascular disease. The proportional risk reduction (</a:t>
            </a:r>
            <a:r>
              <a:rPr lang="en-US" b="0" i="1" dirty="0">
                <a:solidFill>
                  <a:srgbClr val="666666"/>
                </a:solidFill>
                <a:effectLst/>
                <a:latin typeface="Times New Roman" panose="02020603050405020304" pitchFamily="18" charset="0"/>
              </a:rPr>
              <a:t>y</a:t>
            </a:r>
            <a:r>
              <a:rPr lang="en-US" b="0" i="0" dirty="0">
                <a:solidFill>
                  <a:srgbClr val="666666"/>
                </a:solidFill>
                <a:effectLst/>
                <a:latin typeface="Times New Roman" panose="02020603050405020304" pitchFamily="18" charset="0"/>
              </a:rPr>
              <a:t> axis) is calculated as 1−relative risk (as estimated by the odds ratio in Mendelian randomization studies, or the hazard ration in the prospective epidemiologic studies and randomized trials) on the log scale, then exponentiated and converted to a percentage. The included meta-analyses were identified from (</a:t>
            </a:r>
            <a:r>
              <a:rPr lang="en-US" b="0" i="0" dirty="0" err="1">
                <a:solidFill>
                  <a:srgbClr val="666666"/>
                </a:solidFill>
                <a:effectLst/>
                <a:latin typeface="Times New Roman" panose="02020603050405020304" pitchFamily="18" charset="0"/>
              </a:rPr>
              <a:t>i</a:t>
            </a:r>
            <a:r>
              <a:rPr lang="en-US" b="0" i="0" dirty="0">
                <a:solidFill>
                  <a:srgbClr val="666666"/>
                </a:solidFill>
                <a:effectLst/>
                <a:latin typeface="Times New Roman" panose="02020603050405020304" pitchFamily="18" charset="0"/>
              </a:rPr>
              <a:t>) MEDLINE and EMBASE using the search terms meta-analysis, LDL, and ‘cardiovascular or coronary’; (ii) the reference lists of the identified meta-analyses; (iii) public data from GWAS consortia; and (iv) by discussion with members of the EAS Consensus Panel. We included the most updated meta-analyses available, giving preference to meta-analyses that used individual participant data. Trial acronyms: AF/</a:t>
            </a:r>
            <a:r>
              <a:rPr lang="en-US" b="0" i="0" dirty="0" err="1">
                <a:solidFill>
                  <a:srgbClr val="666666"/>
                </a:solidFill>
                <a:effectLst/>
                <a:latin typeface="Times New Roman" panose="02020603050405020304" pitchFamily="18" charset="0"/>
              </a:rPr>
              <a:t>TexCAPS</a:t>
            </a:r>
            <a:r>
              <a:rPr lang="en-US" b="0" i="0" dirty="0">
                <a:solidFill>
                  <a:srgbClr val="666666"/>
                </a:solidFill>
                <a:effectLst/>
                <a:latin typeface="Times New Roman" panose="02020603050405020304" pitchFamily="18" charset="0"/>
              </a:rPr>
              <a:t>, Air Force/Texas Coronary Atherosclerosis Prevention Study; ALERT, Assessment of </a:t>
            </a:r>
            <a:r>
              <a:rPr lang="en-US" b="0" i="0" dirty="0" err="1">
                <a:solidFill>
                  <a:srgbClr val="666666"/>
                </a:solidFill>
                <a:effectLst/>
                <a:latin typeface="Times New Roman" panose="02020603050405020304" pitchFamily="18" charset="0"/>
              </a:rPr>
              <a:t>LEscol</a:t>
            </a:r>
            <a:r>
              <a:rPr lang="en-US" b="0" i="0" dirty="0">
                <a:solidFill>
                  <a:srgbClr val="666666"/>
                </a:solidFill>
                <a:effectLst/>
                <a:latin typeface="Times New Roman" panose="02020603050405020304" pitchFamily="18" charset="0"/>
              </a:rPr>
              <a:t> in Renal Transplantation; ALLHAT-LLT, Antihypertensive and Lipid-Lowering Treatment to Prevent Heart Attack Trial Lipid Lowering Trial; ALLIANCE, Aggressive Lipid-Lowering Initiation Abates New Cardiac Events; ASPEN, Atorvastatin Study for Prevention of Coronary Heart Disease Endpoints in non-insulin-dependent diabetes mellitus; ASCOT LLA, Anglo Scandinavian Cardiac Outcomes Trial Lipid Lowering Arm; AURORA, A Study to Evaluate the Use of Rosuvastatin in Subjects on Regular Hemodialysis: An Assessment of Survival and Cardiovascular Events; CARE, Cholesterol and Recurrent Events; CARDS, Collaborative Atorvastatin Diabetes Study; CHGN, Community Health Global Network; 4D Deutsche Diabetes </a:t>
            </a:r>
            <a:r>
              <a:rPr lang="en-US" b="0" i="0" dirty="0" err="1">
                <a:solidFill>
                  <a:srgbClr val="666666"/>
                </a:solidFill>
                <a:effectLst/>
                <a:latin typeface="Times New Roman" panose="02020603050405020304" pitchFamily="18" charset="0"/>
              </a:rPr>
              <a:t>Dialyse</a:t>
            </a:r>
            <a:r>
              <a:rPr lang="en-US" b="0" i="0" dirty="0">
                <a:solidFill>
                  <a:srgbClr val="666666"/>
                </a:solidFill>
                <a:effectLst/>
                <a:latin typeface="Times New Roman" panose="02020603050405020304" pitchFamily="18" charset="0"/>
              </a:rPr>
              <a:t> Studies; ERFC, Emerging Risk Factors Collaboration; GISSI, Gruppo </a:t>
            </a:r>
            <a:r>
              <a:rPr lang="en-US" b="0" i="0" dirty="0" err="1">
                <a:solidFill>
                  <a:srgbClr val="666666"/>
                </a:solidFill>
                <a:effectLst/>
                <a:latin typeface="Times New Roman" panose="02020603050405020304" pitchFamily="18" charset="0"/>
              </a:rPr>
              <a:t>Italiano</a:t>
            </a:r>
            <a:r>
              <a:rPr lang="en-US" b="0" i="0" dirty="0">
                <a:solidFill>
                  <a:srgbClr val="666666"/>
                </a:solidFill>
                <a:effectLst/>
                <a:latin typeface="Times New Roman" panose="02020603050405020304" pitchFamily="18" charset="0"/>
              </a:rPr>
              <a:t> per lo Studio </a:t>
            </a:r>
            <a:r>
              <a:rPr lang="en-US" b="0" i="0" dirty="0" err="1">
                <a:solidFill>
                  <a:srgbClr val="666666"/>
                </a:solidFill>
                <a:effectLst/>
                <a:latin typeface="Times New Roman" panose="02020603050405020304" pitchFamily="18" charset="0"/>
              </a:rPr>
              <a:t>della</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Sopravvivenza</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nell'Infarto</a:t>
            </a:r>
            <a:r>
              <a:rPr lang="en-US" b="0" i="0" dirty="0">
                <a:solidFill>
                  <a:srgbClr val="666666"/>
                </a:solidFill>
                <a:effectLst/>
                <a:latin typeface="Times New Roman" panose="02020603050405020304" pitchFamily="18" charset="0"/>
              </a:rPr>
              <a:t> </a:t>
            </a:r>
            <a:r>
              <a:rPr lang="en-US" b="0" i="0" dirty="0" err="1">
                <a:solidFill>
                  <a:srgbClr val="666666"/>
                </a:solidFill>
                <a:effectLst/>
                <a:latin typeface="Times New Roman" panose="02020603050405020304" pitchFamily="18" charset="0"/>
              </a:rPr>
              <a:t>Miocardico</a:t>
            </a:r>
            <a:r>
              <a:rPr lang="en-US" b="0" i="0" dirty="0">
                <a:solidFill>
                  <a:srgbClr val="666666"/>
                </a:solidFill>
                <a:effectLst/>
                <a:latin typeface="Times New Roman" panose="02020603050405020304" pitchFamily="18" charset="0"/>
              </a:rPr>
              <a:t>; HOPE, Heart Outcomes Prevention Evaluation Study; HPS, Heart Protection Study; IDEAL, Incremental Decrease in End Points Through Aggressive Lipid Lowering; IMPROVE-IT, Examining Outcomes in Subjects With Acute Coronary Syndrome: Vytorin (Ezetimibe/Simvastatin) vs Simvastatin; JUPITER, Justification for the Use of Statins in Primary Prevention: An Intervention Trial Evaluating Rosuvastatin trial; LIPID,, Long-Term Intervention with Pravastatin in Ischemic Disease; LIPS, </a:t>
            </a:r>
            <a:r>
              <a:rPr lang="en-US" b="0" i="0" dirty="0" err="1">
                <a:solidFill>
                  <a:srgbClr val="666666"/>
                </a:solidFill>
                <a:effectLst/>
                <a:latin typeface="Times New Roman" panose="02020603050405020304" pitchFamily="18" charset="0"/>
              </a:rPr>
              <a:t>Lescol</a:t>
            </a:r>
            <a:r>
              <a:rPr lang="en-US" b="0" i="0" dirty="0">
                <a:solidFill>
                  <a:srgbClr val="666666"/>
                </a:solidFill>
                <a:effectLst/>
                <a:latin typeface="Times New Roman" panose="02020603050405020304" pitchFamily="18" charset="0"/>
              </a:rPr>
              <a:t> Intervention Prevention Study; MEGA, Management of Elevated Cholesterol in the Primary Prevention Group of Adult Japanese; POST-CABG, Post Coronary Artery Bypass Graft; PROSPER, Pravastatin in elderly individuals at risk of vascular disease; PROVE-IT, Pravastatin or Atorvastatin Evaluation and Infection Therapy; SHARP, Study of Heart and Renal Protection; TNT, Treating to New Targets; WOSCOPS, West of Scotland Coronary Prevention Study.</a:t>
            </a:r>
            <a:endParaRPr lang="en-CA" dirty="0"/>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10</a:t>
            </a:fld>
            <a:endParaRPr lang="en-CA"/>
          </a:p>
        </p:txBody>
      </p:sp>
    </p:spTree>
    <p:extLst>
      <p:ext uri="{BB962C8B-B14F-4D97-AF65-F5344CB8AC3E}">
        <p14:creationId xmlns:p14="http://schemas.microsoft.com/office/powerpoint/2010/main" val="2264264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25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58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Correct Answer 4</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0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r>
              <a:rPr lang="en-US" sz="1200" dirty="0">
                <a:solidFill>
                  <a:schemeClr val="tx1">
                    <a:lumMod val="65000"/>
                    <a:lumOff val="35000"/>
                  </a:schemeClr>
                </a:solidFill>
                <a:latin typeface="Arial Narrow" panose="020B0606020202030204" pitchFamily="34" charset="0"/>
              </a:rPr>
              <a:t>Injection site reactions the only AEs worth noting with both agents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72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41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6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164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380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Discuss co-management with specialists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706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Correct Answer is 2</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7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029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ACS, acute coronary syndrome; ASCVD, atherosclerotic cardiovascular disease; CABG, coronary artery bypass graft; FH, familial hypercholesterolemia; LDL-C, low density lipoprotein cholesterol; MI, myocardial infarction; PAD, peripheral arterial disease; PCSK9, proprotein convertase subtilisin/ </a:t>
            </a:r>
            <a:r>
              <a:rPr lang="en-CA" dirty="0" err="1"/>
              <a:t>kexin</a:t>
            </a:r>
            <a:r>
              <a:rPr lang="en-CA" dirty="0"/>
              <a:t> type 9</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4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3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9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Roboto" panose="02000000000000000000" pitchFamily="2" charset="0"/>
              </a:rPr>
              <a:t>Background</a:t>
            </a:r>
          </a:p>
          <a:p>
            <a:pPr algn="l"/>
            <a:r>
              <a:rPr lang="en-US" b="0" i="0" dirty="0">
                <a:solidFill>
                  <a:srgbClr val="333333"/>
                </a:solidFill>
                <a:effectLst/>
                <a:latin typeface="Roboto" panose="02000000000000000000" pitchFamily="2" charset="0"/>
              </a:rPr>
              <a:t>In the ODYSSEY OUTCOMES randomized trial, the PCSK9 inhibitor alirocumab reduced major adverse cardiovascular (CV) events (MACE) and was associated with fewer deaths compared to placebo in patients with recent acute coronary syndrome (ACS). We determined if the benefit of alirocumab was influenced by a history of myocardial infarction (MI) prior to the qualifying ACS.</a:t>
            </a:r>
          </a:p>
          <a:p>
            <a:pPr algn="l"/>
            <a:r>
              <a:rPr lang="en-US" b="1" i="0" dirty="0">
                <a:solidFill>
                  <a:srgbClr val="000000"/>
                </a:solidFill>
                <a:effectLst/>
                <a:latin typeface="Roboto" panose="02000000000000000000" pitchFamily="2" charset="0"/>
              </a:rPr>
              <a:t>Methods</a:t>
            </a:r>
          </a:p>
          <a:p>
            <a:pPr algn="l"/>
            <a:r>
              <a:rPr lang="en-US" b="0" i="0" dirty="0">
                <a:solidFill>
                  <a:srgbClr val="333333"/>
                </a:solidFill>
                <a:effectLst/>
                <a:latin typeface="Roboto" panose="02000000000000000000" pitchFamily="2" charset="0"/>
              </a:rPr>
              <a:t>The primary MACE outcome was coronary heart disease death, MI, ischemic stroke or unstable angina requiring hospitalization. All-cause death was a secondary outcome.</a:t>
            </a:r>
          </a:p>
          <a:p>
            <a:pPr algn="l"/>
            <a:r>
              <a:rPr lang="en-US" b="1" i="0" dirty="0">
                <a:solidFill>
                  <a:srgbClr val="000000"/>
                </a:solidFill>
                <a:effectLst/>
                <a:latin typeface="Roboto" panose="02000000000000000000" pitchFamily="2" charset="0"/>
              </a:rPr>
              <a:t>Results</a:t>
            </a:r>
          </a:p>
          <a:p>
            <a:pPr algn="l"/>
            <a:r>
              <a:rPr lang="en-US" b="0" i="0" dirty="0">
                <a:solidFill>
                  <a:srgbClr val="333333"/>
                </a:solidFill>
                <a:effectLst/>
                <a:latin typeface="Roboto" panose="02000000000000000000" pitchFamily="2" charset="0"/>
              </a:rPr>
              <a:t>Compared to patients without previous MI (n=15,291), patients with previous MI (n=3,633) were older, had more CV risk factors, and were more likely to be male and to have had other types of CV events. Placebo-treated patients with previous MI had a higher risk of MACE (adjusted hazard ratio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1.85, 95% CI 1.62-2.11; P&lt;0.001) and all-cause death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1.56, 1.25-1.95; P&lt;0.001) vs those without previous MI. In patients with vs without prior MI, alirocumab had a consistent relative effect on MACE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0.90, 0.78-1.05 and 0.82, 0.73-0.92; P</a:t>
            </a:r>
            <a:r>
              <a:rPr lang="en-US" b="0" i="0" baseline="-25000" dirty="0">
                <a:solidFill>
                  <a:srgbClr val="333333"/>
                </a:solidFill>
                <a:effectLst/>
                <a:latin typeface="Roboto" panose="02000000000000000000" pitchFamily="2" charset="0"/>
              </a:rPr>
              <a:t>int</a:t>
            </a:r>
            <a:r>
              <a:rPr lang="en-US" b="0" i="0" dirty="0">
                <a:solidFill>
                  <a:srgbClr val="333333"/>
                </a:solidFill>
                <a:effectLst/>
                <a:latin typeface="Roboto" panose="02000000000000000000" pitchFamily="2" charset="0"/>
              </a:rPr>
              <a:t>=0.34) and all-cause death (</a:t>
            </a:r>
            <a:r>
              <a:rPr lang="en-US" b="0" i="0" dirty="0" err="1">
                <a:solidFill>
                  <a:srgbClr val="333333"/>
                </a:solidFill>
                <a:effectLst/>
                <a:latin typeface="Roboto" panose="02000000000000000000" pitchFamily="2" charset="0"/>
              </a:rPr>
              <a:t>aHR</a:t>
            </a:r>
            <a:r>
              <a:rPr lang="en-US" b="0" i="0" dirty="0">
                <a:solidFill>
                  <a:srgbClr val="333333"/>
                </a:solidFill>
                <a:effectLst/>
                <a:latin typeface="Roboto" panose="02000000000000000000" pitchFamily="2" charset="0"/>
              </a:rPr>
              <a:t> 0.84, 0.64-1.08 and 0.87, 0.72-1.05, P</a:t>
            </a:r>
            <a:r>
              <a:rPr lang="en-US" b="0" i="0" baseline="-25000" dirty="0">
                <a:solidFill>
                  <a:srgbClr val="333333"/>
                </a:solidFill>
                <a:effectLst/>
                <a:latin typeface="Roboto" panose="02000000000000000000" pitchFamily="2" charset="0"/>
              </a:rPr>
              <a:t>int</a:t>
            </a:r>
            <a:r>
              <a:rPr lang="en-US" b="0" i="0" dirty="0">
                <a:solidFill>
                  <a:srgbClr val="333333"/>
                </a:solidFill>
                <a:effectLst/>
                <a:latin typeface="Roboto" panose="02000000000000000000" pitchFamily="2" charset="0"/>
              </a:rPr>
              <a:t>=0.81; Fig.). Absolute risk reductions with alirocumab were 1.91% and 1.42% (number needed to treat: 53 and 71) for MACE and 1.35% and 0.41% (75 and 244) for all-cause death.</a:t>
            </a:r>
          </a:p>
          <a:p>
            <a:pPr algn="l"/>
            <a:r>
              <a:rPr lang="en-US" b="1" i="0" dirty="0">
                <a:solidFill>
                  <a:srgbClr val="000000"/>
                </a:solidFill>
                <a:effectLst/>
                <a:latin typeface="Roboto" panose="02000000000000000000" pitchFamily="2" charset="0"/>
              </a:rPr>
              <a:t>Conclusion</a:t>
            </a:r>
          </a:p>
          <a:p>
            <a:pPr algn="l"/>
            <a:r>
              <a:rPr lang="en-US" b="0" i="0" dirty="0">
                <a:solidFill>
                  <a:srgbClr val="333333"/>
                </a:solidFill>
                <a:effectLst/>
                <a:latin typeface="Roboto" panose="02000000000000000000" pitchFamily="2" charset="0"/>
              </a:rPr>
              <a:t>In patients with recent ACS, a previous history of MI was associated with greater CV risk and greater absolute risk reduction with alirocumab treatment.</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64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FFC000"/>
              </a:buClr>
              <a:buFont typeface="Wingdings" panose="05000000000000000000" pitchFamily="2" charset="2"/>
              <a:buChar char="§"/>
            </a:pPr>
            <a:r>
              <a:rPr lang="en-CA" sz="1200" dirty="0">
                <a:latin typeface="Arial Narrow" panose="020B0606020202030204" pitchFamily="34" charset="0"/>
              </a:rPr>
              <a:t>Utilize the Electronic Medical Platform to highlight patients with a recent MI and utilize tools / apps to address and keep track of other risk factors (e.g. glucose, blood pressure </a:t>
            </a:r>
            <a:r>
              <a:rPr lang="en-CA" sz="1200" dirty="0" err="1">
                <a:latin typeface="Arial Narrow" panose="020B0606020202030204" pitchFamily="34" charset="0"/>
              </a:rPr>
              <a:t>etc</a:t>
            </a:r>
            <a:r>
              <a:rPr lang="en-CA" sz="1200" dirty="0">
                <a:latin typeface="Arial Narrow" panose="020B0606020202030204" pitchFamily="34" charset="0"/>
              </a:rPr>
              <a:t>…).</a:t>
            </a:r>
          </a:p>
          <a:p>
            <a:pPr>
              <a:buClr>
                <a:srgbClr val="FFC000"/>
              </a:buClr>
            </a:pPr>
            <a:endParaRPr lang="en-CA" sz="1200" dirty="0">
              <a:latin typeface="Arial Narrow" panose="020B0606020202030204" pitchFamily="34" charset="0"/>
            </a:endParaRPr>
          </a:p>
          <a:p>
            <a:pPr marL="285750" indent="-285750">
              <a:buClr>
                <a:srgbClr val="FFC000"/>
              </a:buClr>
              <a:buFont typeface="Wingdings" panose="05000000000000000000" pitchFamily="2" charset="2"/>
              <a:buChar char="§"/>
            </a:pPr>
            <a:r>
              <a:rPr lang="en-CA" sz="1200" dirty="0">
                <a:latin typeface="Arial Narrow" panose="020B0606020202030204" pitchFamily="34" charset="0"/>
              </a:rPr>
              <a:t> </a:t>
            </a:r>
            <a:r>
              <a:rPr lang="en-US" sz="1200" dirty="0">
                <a:latin typeface="Arial Narrow" panose="020B0606020202030204" pitchFamily="34" charset="0"/>
              </a:rPr>
              <a:t>Ongoing reassessment of patient status and measurements of adherence, LDL-C </a:t>
            </a:r>
            <a:r>
              <a:rPr lang="en-US" sz="1200" dirty="0" err="1">
                <a:latin typeface="Arial Narrow" panose="020B0606020202030204" pitchFamily="34" charset="0"/>
              </a:rPr>
              <a:t>etc</a:t>
            </a:r>
            <a:r>
              <a:rPr lang="en-US" sz="1200" dirty="0">
                <a:latin typeface="Arial Narrow" panose="020B0606020202030204" pitchFamily="34" charset="0"/>
              </a:rPr>
              <a:t>…</a:t>
            </a:r>
          </a:p>
          <a:p>
            <a:pPr marL="285750" indent="-285750">
              <a:buClr>
                <a:srgbClr val="FFC000"/>
              </a:buClr>
              <a:buFont typeface="Wingdings" panose="05000000000000000000" pitchFamily="2" charset="2"/>
              <a:buChar char="§"/>
            </a:pPr>
            <a:endParaRPr lang="en-US" sz="1200" dirty="0">
              <a:latin typeface="Arial Narrow" panose="020B0606020202030204" pitchFamily="34" charset="0"/>
            </a:endParaRPr>
          </a:p>
          <a:p>
            <a:pPr marL="285750" indent="-285750">
              <a:buClr>
                <a:srgbClr val="FFC000"/>
              </a:buClr>
              <a:buFont typeface="Wingdings" panose="05000000000000000000" pitchFamily="2" charset="2"/>
              <a:buChar char="§"/>
            </a:pPr>
            <a:r>
              <a:rPr lang="en-US" sz="1200" dirty="0">
                <a:latin typeface="Arial Narrow" panose="020B0606020202030204" pitchFamily="34" charset="0"/>
              </a:rPr>
              <a:t>Co-management with specialists and other HCPs</a:t>
            </a:r>
          </a:p>
          <a:p>
            <a:pPr marL="285750" indent="-285750">
              <a:buClr>
                <a:srgbClr val="FFC000"/>
              </a:buClr>
              <a:buFont typeface="Wingdings" panose="05000000000000000000" pitchFamily="2" charset="2"/>
              <a:buChar char="§"/>
            </a:pPr>
            <a:endParaRPr lang="en-US" sz="1200" dirty="0">
              <a:latin typeface="Arial Narrow" panose="020B0606020202030204" pitchFamily="34" charset="0"/>
            </a:endParaRPr>
          </a:p>
          <a:p>
            <a:pPr marL="285750" indent="-285750">
              <a:buClr>
                <a:srgbClr val="FFC000"/>
              </a:buClr>
              <a:buFont typeface="Wingdings" panose="05000000000000000000" pitchFamily="2" charset="2"/>
              <a:buChar char="§"/>
            </a:pPr>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61</a:t>
            </a:fld>
            <a:endParaRPr lang="en-CA"/>
          </a:p>
        </p:txBody>
      </p:sp>
    </p:spTree>
    <p:extLst>
      <p:ext uri="{BB962C8B-B14F-4D97-AF65-F5344CB8AC3E}">
        <p14:creationId xmlns:p14="http://schemas.microsoft.com/office/powerpoint/2010/main" val="446540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sz="1200" dirty="0"/>
              <a:t>ASCVD, atherosclerotic cardiovascular disease; LDL-C, low-density lipoprotein cholesterol. </a:t>
            </a:r>
            <a:br>
              <a:rPr lang="en-CA" sz="1200" dirty="0"/>
            </a:b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26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9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r>
              <a:rPr lang="en-CA" dirty="0"/>
              <a:t>Key Take-Aways </a:t>
            </a:r>
          </a:p>
          <a:p>
            <a:r>
              <a:rPr lang="en-CA" dirty="0"/>
              <a:t>Q&amp;A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346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Primary Prevention: CAC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59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BACK-UP slide CAC</a:t>
            </a:r>
          </a:p>
          <a:p>
            <a:pPr marL="342900" lvl="0" indent="-342900" defTabSz="1218987">
              <a:buClr>
                <a:srgbClr val="3C8C9C"/>
              </a:buClr>
              <a:buFont typeface="Wingdings" panose="05000000000000000000" pitchFamily="2" charset="2"/>
              <a:buChar char="§"/>
            </a:pPr>
            <a:endParaRPr lang="en-US" sz="1200" b="1" dirty="0">
              <a:solidFill>
                <a:srgbClr val="3C8C9C"/>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may be considered for asymptomatic adults ≥ 40 years and at intermediate risk (FRS 10%- 20%) </a:t>
            </a:r>
            <a:r>
              <a:rPr lang="en-US" sz="1200" dirty="0">
                <a:solidFill>
                  <a:schemeClr val="tx1">
                    <a:lumMod val="65000"/>
                    <a:lumOff val="35000"/>
                  </a:schemeClr>
                </a:solidFill>
                <a:latin typeface="Arial Narrow" panose="020B0606020202030204" pitchFamily="34" charset="0"/>
              </a:rPr>
              <a:t>for whom treatment decisions are uncertain is suggested. </a:t>
            </a:r>
            <a:r>
              <a:rPr lang="en-US" sz="1100" i="1" kern="0" dirty="0">
                <a:solidFill>
                  <a:schemeClr val="tx1">
                    <a:lumMod val="65000"/>
                    <a:lumOff val="35000"/>
                  </a:schemeClr>
                </a:solidFill>
                <a:latin typeface="Arial Narrow" panose="020B0606020202030204" pitchFamily="34" charset="0"/>
                <a:cs typeface="Arial" pitchFamily="34" charset="0"/>
              </a:rPr>
              <a:t>(Strong Recommendation, Moderate-Quality Evidence)</a:t>
            </a:r>
          </a:p>
          <a:p>
            <a:pPr marL="342900" lvl="0" indent="-342900" defTabSz="1218987">
              <a:buClr>
                <a:srgbClr val="3C8C9C"/>
              </a:buClr>
              <a:buFont typeface="Wingdings" panose="05000000000000000000" pitchFamily="2" charset="2"/>
              <a:buChar char="§"/>
            </a:pPr>
            <a:endParaRPr lang="en-US" sz="1100" i="1" kern="0" dirty="0">
              <a:solidFill>
                <a:schemeClr val="tx1">
                  <a:lumMod val="65000"/>
                  <a:lumOff val="35000"/>
                </a:schemeClr>
              </a:solidFill>
              <a:latin typeface="Arial Narrow" panose="020B0606020202030204" pitchFamily="34" charset="0"/>
              <a:cs typeface="Arial"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using computed tomography imaging not be undertaken for: </a:t>
            </a:r>
            <a:r>
              <a:rPr lang="en-US" sz="1200" dirty="0">
                <a:solidFill>
                  <a:schemeClr val="tx1">
                    <a:lumMod val="65000"/>
                    <a:lumOff val="35000"/>
                  </a:schemeClr>
                </a:solidFill>
                <a:latin typeface="Arial Narrow" panose="020B0606020202030204" pitchFamily="34" charset="0"/>
              </a:rPr>
              <a:t>(1) high-risk individuals; (2) patients receiving statin treatment; or (3) most asymptomatic, low-risk adults. </a:t>
            </a:r>
            <a:r>
              <a:rPr lang="en-US" i="1" dirty="0">
                <a:solidFill>
                  <a:schemeClr val="tx1">
                    <a:lumMod val="65000"/>
                    <a:lumOff val="35000"/>
                  </a:schemeClr>
                </a:solidFill>
                <a:latin typeface="Arial Narrow" panose="020B0606020202030204" pitchFamily="34" charset="0"/>
              </a:rPr>
              <a:t>(Strong Recommendation; Moderate-Quality Evidence)</a:t>
            </a: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lang="en-US" sz="1200" b="1" dirty="0">
                <a:solidFill>
                  <a:srgbClr val="3C8C9C"/>
                </a:solidFill>
                <a:latin typeface="Arial Narrow" panose="020B0606020202030204" pitchFamily="34" charset="0"/>
              </a:rPr>
              <a:t>CAC screening may be considered for a subset of </a:t>
            </a:r>
            <a:r>
              <a:rPr lang="en-US" sz="1200" b="1" dirty="0" err="1">
                <a:solidFill>
                  <a:srgbClr val="3C8C9C"/>
                </a:solidFill>
                <a:latin typeface="Arial Narrow" panose="020B0606020202030204" pitchFamily="34" charset="0"/>
              </a:rPr>
              <a:t>lowrisk</a:t>
            </a:r>
            <a:r>
              <a:rPr lang="en-US" sz="1200" b="1" dirty="0">
                <a:solidFill>
                  <a:srgbClr val="3C8C9C"/>
                </a:solidFill>
                <a:latin typeface="Arial Narrow" panose="020B0606020202030204" pitchFamily="34" charset="0"/>
              </a:rPr>
              <a:t> individuals &gt; 40 years with a family history of premature ASCVD</a:t>
            </a:r>
            <a:r>
              <a:rPr lang="en-US" sz="1200" b="1" dirty="0">
                <a:solidFill>
                  <a:schemeClr val="tx1">
                    <a:lumMod val="75000"/>
                    <a:lumOff val="25000"/>
                  </a:schemeClr>
                </a:solidFill>
                <a:latin typeface="Arial Narrow" panose="020B0606020202030204" pitchFamily="34" charset="0"/>
              </a:rPr>
              <a:t> </a:t>
            </a:r>
            <a:r>
              <a:rPr lang="en-US" sz="1200" dirty="0">
                <a:solidFill>
                  <a:schemeClr val="tx1">
                    <a:lumMod val="75000"/>
                    <a:lumOff val="25000"/>
                  </a:schemeClr>
                </a:solidFill>
                <a:latin typeface="Arial Narrow" panose="020B0606020202030204" pitchFamily="34" charset="0"/>
              </a:rPr>
              <a:t>(men &lt; 55 years; women ≤†65 years) in addition to identifying known </a:t>
            </a:r>
            <a:r>
              <a:rPr lang="en-US" sz="1200" b="1" dirty="0">
                <a:solidFill>
                  <a:srgbClr val="3C8C9C"/>
                </a:solidFill>
                <a:latin typeface="Arial Narrow" panose="020B0606020202030204" pitchFamily="34" charset="0"/>
              </a:rPr>
              <a:t>genetic causes of CAD </a:t>
            </a:r>
            <a:r>
              <a:rPr lang="en-US" sz="1200" dirty="0">
                <a:solidFill>
                  <a:schemeClr val="tx1">
                    <a:lumMod val="75000"/>
                    <a:lumOff val="25000"/>
                  </a:schemeClr>
                </a:solidFill>
                <a:latin typeface="Arial Narrow" panose="020B0606020202030204" pitchFamily="34" charset="0"/>
              </a:rPr>
              <a:t>such as elevated </a:t>
            </a:r>
            <a:r>
              <a:rPr lang="en-US" sz="1200" dirty="0" err="1">
                <a:solidFill>
                  <a:schemeClr val="tx1">
                    <a:lumMod val="75000"/>
                    <a:lumOff val="25000"/>
                  </a:schemeClr>
                </a:solidFill>
                <a:latin typeface="Arial Narrow" panose="020B0606020202030204" pitchFamily="34" charset="0"/>
              </a:rPr>
              <a:t>Lp</a:t>
            </a:r>
            <a:r>
              <a:rPr lang="en-US" sz="1200" dirty="0">
                <a:solidFill>
                  <a:schemeClr val="tx1">
                    <a:lumMod val="75000"/>
                    <a:lumOff val="25000"/>
                  </a:schemeClr>
                </a:solidFill>
                <a:latin typeface="Arial Narrow" panose="020B0606020202030204" pitchFamily="34" charset="0"/>
              </a:rPr>
              <a:t>(a) or FH is suggested. </a:t>
            </a:r>
            <a:r>
              <a:rPr lang="en-US" i="1" dirty="0">
                <a:solidFill>
                  <a:schemeClr val="tx1">
                    <a:lumMod val="75000"/>
                    <a:lumOff val="25000"/>
                  </a:schemeClr>
                </a:solidFill>
                <a:latin typeface="Arial Narrow" panose="020B0606020202030204" pitchFamily="34" charset="0"/>
              </a:rPr>
              <a:t>(Weak Recommendation; Low-Quality Evidence)</a:t>
            </a: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lvl="3"/>
            <a:r>
              <a:rPr lang="en-US" sz="1600" b="1" i="1" u="sng" dirty="0">
                <a:solidFill>
                  <a:schemeClr val="tx1"/>
                </a:solidFill>
                <a:effectLst/>
                <a:latin typeface="Arial Narrow" panose="020B0606020202030204" pitchFamily="34" charset="0"/>
                <a:cs typeface="Arial" panose="020B0604020202020204" pitchFamily="34" charset="0"/>
              </a:rPr>
              <a:t>Lab Testing in Canada</a:t>
            </a:r>
          </a:p>
          <a:p>
            <a:pPr marL="1543050" lvl="3" indent="-171450">
              <a:buFont typeface="Wingdings" panose="05000000000000000000" pitchFamily="2" charset="2"/>
              <a:buChar char="§"/>
            </a:pPr>
            <a:r>
              <a:rPr lang="en-US" sz="1200" b="0" i="1" dirty="0">
                <a:solidFill>
                  <a:schemeClr val="tx1"/>
                </a:solidFill>
                <a:effectLst/>
                <a:latin typeface="Arial Narrow" panose="020B0606020202030204" pitchFamily="34" charset="0"/>
                <a:cs typeface="Arial" panose="020B0604020202020204" pitchFamily="34" charset="0"/>
              </a:rPr>
              <a:t>CAC testing is not </a:t>
            </a:r>
            <a:r>
              <a:rPr lang="en-US" sz="1200" i="1" dirty="0">
                <a:solidFill>
                  <a:schemeClr val="tx1"/>
                </a:solidFill>
                <a:latin typeface="Arial Narrow" panose="020B0606020202030204" pitchFamily="34" charset="0"/>
                <a:cs typeface="Arial" panose="020B0604020202020204" pitchFamily="34" charset="0"/>
              </a:rPr>
              <a:t>uniformly available </a:t>
            </a:r>
            <a:r>
              <a:rPr lang="en-US" sz="1200" i="1" dirty="0">
                <a:solidFill>
                  <a:schemeClr val="tx1"/>
                </a:solidFill>
                <a:latin typeface="Arial Narrow" panose="020B0606020202030204" pitchFamily="34" charset="0"/>
              </a:rPr>
              <a:t>or uniformly funded in Canada at this time</a:t>
            </a:r>
            <a:r>
              <a:rPr lang="en-US" sz="1200" i="1" dirty="0">
                <a:solidFill>
                  <a:schemeClr val="tx1"/>
                </a:solidFill>
                <a:latin typeface="Arial Narrow" panose="020B0606020202030204" pitchFamily="34" charset="0"/>
                <a:cs typeface="Arial" panose="020B0604020202020204" pitchFamily="34" charset="0"/>
              </a:rPr>
              <a:t> </a:t>
            </a:r>
            <a:endParaRPr lang="en-US" i="1" dirty="0">
              <a:solidFill>
                <a:schemeClr val="tx1">
                  <a:lumMod val="75000"/>
                  <a:lumOff val="2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8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Values and preferences. </a:t>
            </a:r>
            <a:r>
              <a:rPr lang="en-US" dirty="0"/>
              <a:t>Although much of this observed risk among women who have had a </a:t>
            </a:r>
            <a:r>
              <a:rPr lang="en-US" dirty="0" err="1"/>
              <a:t>pregnancyrelated</a:t>
            </a:r>
            <a:r>
              <a:rPr lang="en-US" dirty="0"/>
              <a:t> complication might be due to conventional ASCVD risk factors, complications such as preeclampsia might lead to ASCVD through accelerated vascular aging or other pathways warranting additional future research. Q7 There is insufficient evidence to guide decisions about use of lipid-lowering therapy in women on the basis of pregnancy factors alone. The American Heart Association 2019 CV prevention guidelines27 consider preeclampsia a risk enhancer warranting early screening, healthy </a:t>
            </a:r>
            <a:r>
              <a:rPr lang="en-US" dirty="0" err="1"/>
              <a:t>behaviour</a:t>
            </a:r>
            <a:r>
              <a:rPr lang="en-US" dirty="0"/>
              <a:t> interventions, and possibly shifting of risk category from borderline to intermediate risk (</a:t>
            </a:r>
            <a:r>
              <a:rPr lang="en-US" dirty="0" err="1"/>
              <a:t>ie</a:t>
            </a:r>
            <a:r>
              <a:rPr lang="en-US" dirty="0"/>
              <a:t>, eligible for statin or other lipid-lowering therapy)</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77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Primary Prevention: CAC</a:t>
            </a:r>
          </a:p>
          <a:p>
            <a:endParaRPr lang="en-CA" dirty="0"/>
          </a:p>
          <a:p>
            <a:r>
              <a:rPr lang="en-US" b="0" i="0" dirty="0">
                <a:solidFill>
                  <a:srgbClr val="505050"/>
                </a:solidFill>
                <a:effectLst/>
                <a:latin typeface="Helvetica" panose="020B0604020202020204" pitchFamily="34" charset="0"/>
              </a:rPr>
              <a:t>Typical ASCVD event risk algorithms (e.g. FRS) can lead to substantial over- or underestimation of ASCVD event risk </a:t>
            </a:r>
            <a:r>
              <a:rPr lang="en-US" b="0" i="0" baseline="30000" dirty="0">
                <a:solidFill>
                  <a:srgbClr val="505050"/>
                </a:solidFill>
                <a:effectLst/>
                <a:latin typeface="Helvetica" panose="020B0604020202020204" pitchFamily="34" charset="0"/>
              </a:rPr>
              <a:t>63</a:t>
            </a:r>
            <a:r>
              <a:rPr lang="en-US" b="0" i="0" dirty="0">
                <a:solidFill>
                  <a:srgbClr val="505050"/>
                </a:solidFill>
                <a:effectLst/>
                <a:latin typeface="Helvetica" panose="020B0604020202020204" pitchFamily="34" charset="0"/>
              </a:rPr>
              <a:t>, and consequently, inappropriate risk factor management. </a:t>
            </a:r>
            <a:br>
              <a:rPr lang="en-US" b="0" i="0" dirty="0">
                <a:solidFill>
                  <a:srgbClr val="505050"/>
                </a:solidFill>
                <a:effectLst/>
                <a:latin typeface="Helvetica" panose="020B0604020202020204" pitchFamily="34" charset="0"/>
              </a:rPr>
            </a:br>
            <a:r>
              <a:rPr lang="en-US" b="0" i="0" dirty="0">
                <a:solidFill>
                  <a:srgbClr val="505050"/>
                </a:solidFill>
                <a:effectLst/>
                <a:latin typeface="Helvetica" panose="020B0604020202020204" pitchFamily="34" charset="0"/>
              </a:rPr>
              <a:t>Additionally, the value of these algorithms for predicting the presence and burden of atheroma is poor. The literature is replete with clinical studies reinforcing the concept that directly assessing the presence of atheroma, through CAC, significantly improves the appropriate selection of patients who are likely to benefit from lipid modifying therapy.</a:t>
            </a:r>
            <a:br>
              <a:rPr lang="en-US" b="0" i="0" dirty="0">
                <a:solidFill>
                  <a:srgbClr val="505050"/>
                </a:solidFill>
                <a:effectLst/>
                <a:latin typeface="Helvetica" panose="020B0604020202020204" pitchFamily="34" charset="0"/>
              </a:rPr>
            </a:br>
            <a:endParaRPr lang="en-US" b="0" i="0" dirty="0">
              <a:solidFill>
                <a:srgbClr val="505050"/>
              </a:solidFill>
              <a:effectLst/>
              <a:latin typeface="Helvetica" panose="020B0604020202020204" pitchFamily="34" charset="0"/>
            </a:endParaRPr>
          </a:p>
          <a:p>
            <a:r>
              <a:rPr lang="en-US" b="0" i="0" dirty="0">
                <a:solidFill>
                  <a:srgbClr val="505050"/>
                </a:solidFill>
                <a:effectLst/>
                <a:latin typeface="Helvetica" panose="020B0604020202020204" pitchFamily="34" charset="0"/>
              </a:rPr>
              <a:t>Non-contrast, CAC measurements are sensitive, reproducible, and can be performed rapidly with an average radiation dose of 0.89 mSv (compared to background annual radiation exposure of approximately 3.0 mSv). </a:t>
            </a:r>
          </a:p>
          <a:p>
            <a:r>
              <a:rPr lang="en-US" b="0" i="0" dirty="0">
                <a:solidFill>
                  <a:srgbClr val="505050"/>
                </a:solidFill>
                <a:effectLst/>
                <a:latin typeface="Helvetica" panose="020B0604020202020204" pitchFamily="34" charset="0"/>
              </a:rPr>
              <a:t>A CAC measurement &gt; 0 </a:t>
            </a:r>
            <a:r>
              <a:rPr lang="en-US" b="0" i="0" dirty="0" err="1">
                <a:solidFill>
                  <a:srgbClr val="505050"/>
                </a:solidFill>
                <a:effectLst/>
                <a:latin typeface="Helvetica" panose="020B0604020202020204" pitchFamily="34" charset="0"/>
              </a:rPr>
              <a:t>Agatston</a:t>
            </a:r>
            <a:r>
              <a:rPr lang="en-US" b="0" i="0" dirty="0">
                <a:solidFill>
                  <a:srgbClr val="505050"/>
                </a:solidFill>
                <a:effectLst/>
                <a:latin typeface="Helvetica" panose="020B0604020202020204" pitchFamily="34" charset="0"/>
              </a:rPr>
              <a:t> units (AU) confirms the presence of atherosclerotic plaque. Increasing scores are directly proportional to increased ASCVD event risk.</a:t>
            </a:r>
            <a:r>
              <a:rPr lang="en-US" b="0" i="0" baseline="30000" dirty="0">
                <a:solidFill>
                  <a:srgbClr val="505050"/>
                </a:solidFill>
                <a:effectLst/>
                <a:latin typeface="Helvetica" panose="020B0604020202020204" pitchFamily="34" charset="0"/>
              </a:rPr>
              <a:t>71-74</a:t>
            </a:r>
            <a:r>
              <a:rPr lang="en-US" b="0" i="0" dirty="0">
                <a:solidFill>
                  <a:srgbClr val="505050"/>
                </a:solidFill>
                <a:effectLst/>
                <a:latin typeface="Helvetica" panose="020B0604020202020204" pitchFamily="34" charset="0"/>
              </a:rPr>
              <a:t> A CAC measurement &gt; 100 AU is associated with a high risk (&gt; 2% annual risk) of a ASCVD event within 2-5 years and is generally an indication for intensive CV risk factor modification, including treatment of LDL-C. CAC &gt; 300 AU places the patient in a very high risk category with a 10-year risk of MI/CV death of approximately 28%.</a:t>
            </a:r>
            <a:endParaRPr lang="en-CA" b="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183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Secondary Prevention: Thresholds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Up Slide – Secondary Prevention: Thresholds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1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Sonia’s Case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2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‡Non-fasting lipid testing is recommended in most adults for screening; however, for individuals with a history of triglyceride levels &gt;4.5 mmol/L, measurement of fasting lipid levels are recommended. </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**It is now generally preferable to follow non-HDL-C or </a:t>
            </a:r>
            <a:r>
              <a:rPr kumimoji="0" lang="en-CA" sz="12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levels over LDL-C when interpreting lipid results, particularly when TG is ≥1.5 mmol/L.</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A1c,  glycated hemoglobin; ACR, albumin-to-creatinine ratio; eGFR, estimated glomerular filtration rate; FPG, fasting plasma glucose; HDL-C, high-density lipoprotein cholesterol; LDL-C, low-density lipoprotein cholesterol; TC, total cholesterol; TG, triglycerides.</a:t>
            </a:r>
            <a:b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12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7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b="0" i="0" dirty="0">
                <a:solidFill>
                  <a:srgbClr val="202124"/>
                </a:solidFill>
                <a:effectLst/>
                <a:latin typeface="arial" panose="020B0604020202020204" pitchFamily="34" charset="0"/>
              </a:rPr>
              <a:t>‡ Statin indicated conditions consists of all documented ASCVD conditions, as well other high-risk primary prevention conditions in the absence of ACSVD, such as most patients with diabetes, those with chronic kidney disease and those with a LDL-C ≥5.0 mmol/L</a:t>
            </a:r>
          </a:p>
          <a:p>
            <a:r>
              <a:rPr lang="en-CA" b="0" i="0" dirty="0">
                <a:solidFill>
                  <a:srgbClr val="202124"/>
                </a:solidFill>
                <a:effectLst/>
                <a:latin typeface="arial" panose="020B0604020202020204" pitchFamily="34" charset="0"/>
              </a:rPr>
              <a:t>† Calculate risk using the Framingham Risk Score (FRS) </a:t>
            </a:r>
          </a:p>
          <a:p>
            <a:r>
              <a:rPr lang="en-CA" b="0" i="0" dirty="0">
                <a:solidFill>
                  <a:srgbClr val="202124"/>
                </a:solidFill>
                <a:effectLst/>
                <a:latin typeface="arial" panose="020B0604020202020204" pitchFamily="34" charset="0"/>
              </a:rPr>
              <a:t>* Screening should be repeated every 5 years for men and women aged 40-75 years using the modified FRS or CLEM to guide therapy to reduce major CV events. A risk assessment might also be completed whenever a patient’s expected risk status changes.</a:t>
            </a:r>
          </a:p>
          <a:p>
            <a:r>
              <a:rPr lang="en-US" b="0" dirty="0"/>
              <a:t>¶ studies have evaluated the efficacy of BAS for the prevention of ASCVD, but results have been inconclusive</a:t>
            </a:r>
          </a:p>
          <a:p>
            <a:r>
              <a:rPr lang="en-US" b="0" dirty="0"/>
              <a:t>FRS = Framingham risk score; LDL-C = low-density lipoprotein cholesterol; HDL-C = high-density lipoprotein cholesterol; </a:t>
            </a:r>
            <a:r>
              <a:rPr lang="en-US" b="0" dirty="0" err="1"/>
              <a:t>ApoB</a:t>
            </a:r>
            <a:r>
              <a:rPr lang="en-US" b="0" dirty="0"/>
              <a:t> = apolipoprotein B; IFG = impaired fasting glucose; HTN = hypertension; </a:t>
            </a:r>
            <a:r>
              <a:rPr lang="en-US" b="0" dirty="0" err="1"/>
              <a:t>hsCRP</a:t>
            </a:r>
            <a:r>
              <a:rPr lang="en-US" b="0" dirty="0"/>
              <a:t> = </a:t>
            </a:r>
            <a:r>
              <a:rPr lang="en-US" b="0" dirty="0" err="1"/>
              <a:t>hig</a:t>
            </a:r>
            <a:r>
              <a:rPr lang="en-US" b="0" dirty="0"/>
              <a:t>-sensitivity C-reactive protein; CAC = coronary artery calcium; AU – </a:t>
            </a:r>
            <a:r>
              <a:rPr lang="en-US" b="0" dirty="0" err="1"/>
              <a:t>Agatston</a:t>
            </a:r>
            <a:r>
              <a:rPr lang="en-US" b="0" dirty="0"/>
              <a:t> unit; Rx = prescription; BAS = bile acid sequestrant </a:t>
            </a:r>
          </a:p>
          <a:p>
            <a:endParaRPr lang="en-US" b="1" dirty="0"/>
          </a:p>
          <a:p>
            <a:r>
              <a:rPr lang="en-US" b="1" dirty="0"/>
              <a:t>Figure 1. </a:t>
            </a:r>
          </a:p>
          <a:p>
            <a:r>
              <a:rPr lang="en-US" dirty="0"/>
              <a:t>Treatment approach for primary prevention patients (without a statin-indicated condition*). Statin-indicated conditions consist of all documented ASCVD conditions, as well as other high-risk primary prevention conditions in the absence of ASCVD, such as most patients with diabetes, those with chronic kidney disease, and those with an LDL-C ≥ 5.0 mmol/L. Screening should be repeated every 5 years for men and women aged 40-75 years using the modified FRS or Cardiovascular Life Expectancy Model (CLEM) to guide therapy to reduce major CV events. A risk assessment might also be completed whenever a patient’s expected risk status changes. </a:t>
            </a:r>
            <a:r>
              <a:rPr lang="en-US" dirty="0" err="1"/>
              <a:t>ApoB</a:t>
            </a:r>
            <a:r>
              <a:rPr lang="en-US" dirty="0"/>
              <a:t>, apolipoprotein B; ASCVD, atherosclerotic cardiovascular Q6 disease; AU, </a:t>
            </a:r>
            <a:r>
              <a:rPr lang="en-US" dirty="0" err="1"/>
              <a:t>Agatston</a:t>
            </a:r>
            <a:r>
              <a:rPr lang="en-US" dirty="0"/>
              <a:t> units; BAS, bile acid sequestrant; CAC, coronary artery calcium; CAD, coronary artery disease; CV, cardiovascular; </a:t>
            </a:r>
            <a:r>
              <a:rPr lang="en-US" dirty="0" err="1"/>
              <a:t>FHx</a:t>
            </a:r>
            <a:r>
              <a:rPr lang="en-US" dirty="0"/>
              <a:t>, XXX; HDL-C, high-density lipoprotein cholesterol; </a:t>
            </a:r>
            <a:r>
              <a:rPr lang="en-US" dirty="0" err="1"/>
              <a:t>hsCRP</a:t>
            </a:r>
            <a:r>
              <a:rPr lang="en-US" dirty="0"/>
              <a:t>, high-sensitivity C-reactive protein; HTN, hypertension; FRS, Framingham Risk Score; IFG, impaired fasting glucose; LDL-C, low-density lipoprotein cholesterol; </a:t>
            </a:r>
            <a:r>
              <a:rPr lang="en-US" dirty="0" err="1"/>
              <a:t>Lp</a:t>
            </a:r>
            <a:r>
              <a:rPr lang="en-US" dirty="0"/>
              <a:t>(a), lipoprotein(a); mins, minutes; Rx, treatment; </a:t>
            </a:r>
            <a:r>
              <a:rPr lang="en-US" dirty="0" err="1"/>
              <a:t>yrs</a:t>
            </a:r>
            <a:r>
              <a:rPr lang="en-US" dirty="0"/>
              <a:t>, years. * Calculate risk using the FRS—refer to the </a:t>
            </a:r>
            <a:r>
              <a:rPr lang="en-US" dirty="0" err="1"/>
              <a:t>iCCS</a:t>
            </a:r>
            <a:r>
              <a:rPr lang="en-US" dirty="0"/>
              <a:t> available on the App Store or on Google Play.</a:t>
            </a:r>
          </a:p>
          <a:p>
            <a:endParaRPr lang="en-US" dirty="0"/>
          </a:p>
          <a:p>
            <a:r>
              <a:rPr lang="en-US" b="1" dirty="0"/>
              <a:t>Statin Indicated Conditions: Figure 2: </a:t>
            </a:r>
            <a:r>
              <a:rPr kumimoji="0" lang="en-US" sz="1200" b="1" i="0" u="none" strike="noStrike" kern="1200" cap="none" spc="0" normalizeH="0" baseline="0" dirty="0">
                <a:ln>
                  <a:noFill/>
                </a:ln>
                <a:solidFill>
                  <a:schemeClr val="tx1"/>
                </a:solidFill>
                <a:effectLst/>
                <a:uLnTx/>
                <a:uFillTx/>
                <a:latin typeface="+mn-lt"/>
                <a:ea typeface="+mn-ea"/>
                <a:cs typeface="+mn-cs"/>
              </a:rPr>
              <a:t>- </a:t>
            </a:r>
            <a:r>
              <a:rPr kumimoji="0" lang="en-IN"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STATIN INDICATED CONDITIONS</a:t>
            </a: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LDL-C ≥5.0 mmol/L </a:t>
            </a:r>
            <a:r>
              <a:rPr kumimoji="0" lang="en-CA" sz="105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(or apoB≥1.45 g/L or non-HDL-C ≥5.8 mmol/L) (Familiar hypercholesterolemia or genetic dyslipidemia)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Most patients with diabetes:</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≥40y</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≥30y &amp; DM x &gt;15y duration</a:t>
            </a: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Microvascular disease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Chronic Kidney Disease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Age ≥50y and eGFR &lt;60 mL/min/1.73 m</a:t>
            </a:r>
            <a:r>
              <a:rPr kumimoji="0" lang="en-US" sz="900" i="0" u="none" strike="noStrike" kern="1200" cap="none" spc="0" normalizeH="0" baseline="30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en-US"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or ACR &gt;3 mg/mmol</a:t>
            </a:r>
            <a:endParaRPr kumimoji="0" lang="en-CA" sz="9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9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Atherosclerotic Cardiovascular Disease </a:t>
            </a:r>
            <a:r>
              <a:rPr kumimoji="0" lang="en-CA" sz="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(ASCVD):</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Myocardial infarction (MI), acute coronary syndromes (ACS)</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Stable angina, documented coronary artery disease by angiography</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Stroke, TIA, documented carotid disease</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Peripheral arterial disease, claudication and/or ABI &lt;0.9</a:t>
            </a:r>
          </a:p>
          <a:p>
            <a:pPr marL="628650" marR="0" lvl="1"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8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Abdominal aortic aneurysm (AAA) - abdominal aorta &gt;3.0 cm or previous aneurysm surgery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742950" marR="0" lvl="1" indent="-2857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CA" sz="90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endParaRPr kumimoji="0" lang="en-IN" sz="1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42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dirty="0"/>
              <a:t>Non-HDL-C or </a:t>
            </a:r>
            <a:r>
              <a:rPr lang="en-US" dirty="0" err="1"/>
              <a:t>ApoB</a:t>
            </a:r>
            <a:r>
              <a:rPr lang="en-US" dirty="0"/>
              <a:t> for predicting CVD risk In population studies, non-HDL-C and </a:t>
            </a:r>
            <a:r>
              <a:rPr lang="en-US" dirty="0" err="1"/>
              <a:t>ApoB</a:t>
            </a:r>
            <a:r>
              <a:rPr lang="en-US" dirty="0"/>
              <a:t> can be considered as equivalent markers of total atherogenic lipoproteins and lipid-related CV risk and this applies to most individuals.41 Publications since the 2016 update of these guidelines indicate a subgroup of individuals, estimated at between 8% and 23%, have discordance between </a:t>
            </a:r>
            <a:r>
              <a:rPr lang="en-US" dirty="0" err="1"/>
              <a:t>ApoB</a:t>
            </a:r>
            <a:r>
              <a:rPr lang="en-US" dirty="0"/>
              <a:t> and non-HDL-C levels in whom </a:t>
            </a:r>
            <a:r>
              <a:rPr lang="en-US" dirty="0" err="1"/>
              <a:t>ApoB</a:t>
            </a:r>
            <a:r>
              <a:rPr lang="en-US" dirty="0"/>
              <a:t> might be the better predictor of risk for coronary calcification41 and ASCVD events.42 Analysis of CV events in the large United Kingdom Biobank,42 and </a:t>
            </a:r>
            <a:r>
              <a:rPr lang="en-US" dirty="0" err="1"/>
              <a:t>metaanalysis</a:t>
            </a:r>
            <a:r>
              <a:rPr lang="en-US" dirty="0"/>
              <a:t> of 110 prospective cohort registries of patients with or at risk for ASCVD,43 however, showed an overall similar ability of non-HDL-C and </a:t>
            </a:r>
            <a:r>
              <a:rPr lang="en-US" dirty="0" err="1"/>
              <a:t>ApoB</a:t>
            </a:r>
            <a:r>
              <a:rPr lang="en-US" dirty="0"/>
              <a:t> to predict risk, but confirmed both of these measures to be superior to LDL-C. Recent consensus statements have concluded that non-HDL-C is currently a more practical choice because it incurs no additional expense to the patient or health care system.44,45 In Canada, the approach has been to allow clinicians to use either </a:t>
            </a:r>
            <a:r>
              <a:rPr lang="en-US" dirty="0" err="1"/>
              <a:t>nonHDL</a:t>
            </a:r>
            <a:r>
              <a:rPr lang="en-US" dirty="0"/>
              <a:t>-C or </a:t>
            </a:r>
            <a:r>
              <a:rPr lang="en-US" dirty="0" err="1"/>
              <a:t>ApoB</a:t>
            </a:r>
            <a:r>
              <a:rPr lang="en-US" dirty="0"/>
              <a:t> as their preferred parameter for assessment of risk and achievement of treatment targets, depending on their comfort level with the two measurements, availability of </a:t>
            </a:r>
            <a:r>
              <a:rPr lang="en-US" dirty="0" err="1"/>
              <a:t>ApoB</a:t>
            </a:r>
            <a:r>
              <a:rPr lang="en-US" dirty="0"/>
              <a:t> testing in their region, and when there might be a concern about discordance between the two measurements, as indicated previously. In the current guidelines, we are continuing this recommendation, while strongly urging the routine use of either non-HDL-C or </a:t>
            </a:r>
            <a:r>
              <a:rPr lang="en-US" dirty="0" err="1"/>
              <a:t>ApoB</a:t>
            </a:r>
            <a:r>
              <a:rPr lang="en-US" dirty="0"/>
              <a:t> instead of LDL-C as the lipid level of interest in initial lipid screening and as a treatment target in all patients with triglyceride level &gt; 1.5 mmol/L.</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8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i="1" dirty="0"/>
              <a:t>Animated slide: content behind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Can be shown if speaker prefers - </a:t>
            </a:r>
            <a:r>
              <a:rPr lang="en-US" b="0" i="0" dirty="0">
                <a:solidFill>
                  <a:srgbClr val="505050"/>
                </a:solidFill>
                <a:effectLst/>
                <a:latin typeface="Helvetica" panose="020B0604020202020204" pitchFamily="34" charset="0"/>
              </a:rPr>
              <a:t>Although </a:t>
            </a:r>
            <a:r>
              <a:rPr lang="en-US" b="0" i="0" dirty="0" err="1">
                <a:solidFill>
                  <a:srgbClr val="505050"/>
                </a:solidFill>
                <a:effectLst/>
                <a:latin typeface="Helvetica" panose="020B0604020202020204" pitchFamily="34" charset="0"/>
              </a:rPr>
              <a:t>Lp</a:t>
            </a:r>
            <a:r>
              <a:rPr lang="en-US" b="0" i="0" dirty="0">
                <a:solidFill>
                  <a:srgbClr val="505050"/>
                </a:solidFill>
                <a:effectLst/>
                <a:latin typeface="Helvetica" panose="020B0604020202020204" pitchFamily="34" charset="0"/>
              </a:rPr>
              <a:t>(a) is not currently considered a treatment target, </a:t>
            </a:r>
            <a:r>
              <a:rPr lang="en-US" b="0" i="0" dirty="0" err="1">
                <a:solidFill>
                  <a:srgbClr val="505050"/>
                </a:solidFill>
                <a:effectLst/>
                <a:latin typeface="Helvetica" panose="020B0604020202020204" pitchFamily="34" charset="0"/>
              </a:rPr>
              <a:t>Lp</a:t>
            </a:r>
            <a:r>
              <a:rPr lang="en-US" b="0" i="0" dirty="0">
                <a:solidFill>
                  <a:srgbClr val="505050"/>
                </a:solidFill>
                <a:effectLst/>
                <a:latin typeface="Helvetica" panose="020B0604020202020204" pitchFamily="34" charset="0"/>
              </a:rPr>
              <a:t>(a) testing is available across Canada, and is currently an insured laboratory test in most provinces, except in Ontario and Manitoba.</a:t>
            </a:r>
            <a:endParaRPr lang="en-CA" dirty="0"/>
          </a:p>
          <a:p>
            <a:endParaRPr lang="en-CA" dirty="0"/>
          </a:p>
          <a:p>
            <a:endParaRPr lang="en-CA" dirty="0"/>
          </a:p>
          <a:p>
            <a:r>
              <a:rPr lang="en-US" dirty="0"/>
              <a:t>Values and preferences. There is a large body of evidence supporting the potential causal association between </a:t>
            </a:r>
            <a:r>
              <a:rPr lang="en-US" dirty="0" err="1"/>
              <a:t>Lp</a:t>
            </a:r>
            <a:r>
              <a:rPr lang="en-US" dirty="0"/>
              <a:t>(a) and future ASCVD.51,52,57-60 The high prevalence of elevated </a:t>
            </a:r>
            <a:r>
              <a:rPr lang="en-US" dirty="0" err="1"/>
              <a:t>Lp</a:t>
            </a:r>
            <a:r>
              <a:rPr lang="en-US" dirty="0"/>
              <a:t>(a) level, the strength of association with incident and recurrent ASCVD events, and the potential to improve CV risk stratification, strongly justify universal screening to identify individuals with very high levels. Identification of high levels of </a:t>
            </a:r>
            <a:r>
              <a:rPr lang="en-US" dirty="0" err="1"/>
              <a:t>Lp</a:t>
            </a:r>
            <a:r>
              <a:rPr lang="en-US" dirty="0"/>
              <a:t>(a) is a useful consideration for shared decision-making in subjects across all ASCVD risk categories, but especially in younger patients, particularly those who have a very strong family history of premature ASCVD. Although further evidence that directly lowering </a:t>
            </a:r>
            <a:r>
              <a:rPr lang="en-US" dirty="0" err="1"/>
              <a:t>Lp</a:t>
            </a:r>
            <a:r>
              <a:rPr lang="en-US" dirty="0"/>
              <a:t>(a) level reduces ASCVD risk is pending, the finding of high </a:t>
            </a:r>
            <a:r>
              <a:rPr lang="en-US" dirty="0" err="1"/>
              <a:t>Lp</a:t>
            </a:r>
            <a:r>
              <a:rPr lang="en-US" dirty="0"/>
              <a:t>(a) should alert primary care practitioners to more actively pursue an overall ASCVD event risk assessment, including careful discussion of current health </a:t>
            </a:r>
            <a:r>
              <a:rPr lang="en-US" dirty="0" err="1"/>
              <a:t>behaviours</a:t>
            </a:r>
            <a:r>
              <a:rPr lang="en-US" dirty="0"/>
              <a:t>, consideration of age-appropriate vascular imaging studies for detecting early evidence of subclinical atherosclerosis in select individuals (</a:t>
            </a:r>
            <a:r>
              <a:rPr lang="en-US" dirty="0" err="1"/>
              <a:t>eg</a:t>
            </a:r>
            <a:r>
              <a:rPr lang="en-US" dirty="0"/>
              <a:t>, CAC score), and earlier introduction of statin or other lipid-lowering therapy, especially in intermediate-risk individuals and/or low-risk individuals with moderate elevations of LDL-C between 3.5 and 5 mmol/L. In the setting of secondary prevention, the presence of a high </a:t>
            </a:r>
            <a:r>
              <a:rPr lang="en-US" dirty="0" err="1"/>
              <a:t>Lp</a:t>
            </a:r>
            <a:r>
              <a:rPr lang="en-US" dirty="0"/>
              <a:t>(a) level is strongly predictive of recurrent events, and suggests the need for intensification of LDL-lowering therapy, including use of PCSK9 inhibitors. Furthermore, preliminary evidence suggests that treatment with PCSK9 inhibitors post ACS in patients with high </a:t>
            </a:r>
            <a:r>
              <a:rPr lang="en-US" dirty="0" err="1"/>
              <a:t>Lp</a:t>
            </a:r>
            <a:r>
              <a:rPr lang="en-US" dirty="0"/>
              <a:t>(a) reduces MACE independent of LDL-C lowering.56 When clinicians are uncertain of the implications of elevated </a:t>
            </a:r>
            <a:r>
              <a:rPr lang="en-US" dirty="0" err="1"/>
              <a:t>Lp</a:t>
            </a:r>
            <a:r>
              <a:rPr lang="en-US" dirty="0"/>
              <a:t>(a), consultation with a lipid specialist might be considered.</a:t>
            </a:r>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1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835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1353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8454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5848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319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4733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496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21889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4841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8494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16996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1/19/2022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31525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36.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3.svg"/><Relationship Id="rId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15.png"/><Relationship Id="rId9"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pn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82.jpe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9">
            <a:alpha val="63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88C6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3D57AD-CCB1-4DDC-AB76-B047DE59FA9A}"/>
              </a:ext>
            </a:extLst>
          </p:cNvPr>
          <p:cNvSpPr/>
          <p:nvPr/>
        </p:nvSpPr>
        <p:spPr>
          <a:xfrm>
            <a:off x="1828800" y="2782392"/>
            <a:ext cx="7325831"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AA7BA"/>
                </a:solidFill>
                <a:effectLst/>
                <a:uLnTx/>
                <a:uFillTx/>
                <a:latin typeface="Arial Narrow" panose="020B0606020202030204" pitchFamily="34" charset="0"/>
                <a:ea typeface="+mn-ea"/>
                <a:cs typeface="+mn-cs"/>
              </a:rPr>
              <a:t>Dyslipidemia in Primary Care: </a:t>
            </a:r>
          </a:p>
          <a:p>
            <a:pPr algn="ctr" defTabSz="457200">
              <a:defRPr/>
            </a:pPr>
            <a:r>
              <a:rPr lang="en-US" sz="2600" b="1" dirty="0">
                <a:solidFill>
                  <a:srgbClr val="E35921"/>
                </a:solidFill>
                <a:latin typeface="Arial Narrow" panose="020B0606020202030204" pitchFamily="34" charset="0"/>
              </a:rPr>
              <a:t>Implications of the 2021 CCS Dyslipidemia Guidelines</a:t>
            </a: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3629"/>
            <a:ext cx="8981763" cy="954107"/>
          </a:xfrm>
          <a:prstGeom prst="rect">
            <a:avLst/>
          </a:prstGeom>
          <a:noFill/>
        </p:spPr>
        <p:txBody>
          <a:bodyPr wrap="square" rtlCol="0">
            <a:spAutoFit/>
          </a:bodyPr>
          <a:lstStyle/>
          <a:p>
            <a:pPr algn="ctr"/>
            <a:r>
              <a:rPr lang="en-US" sz="2800" b="1" dirty="0">
                <a:solidFill>
                  <a:schemeClr val="bg1"/>
                </a:solidFill>
                <a:latin typeface="Arial Narrow" panose="020B0606020202030204" pitchFamily="34" charset="0"/>
              </a:rPr>
              <a:t>LDL-C is Strongly and Directly Associated with the Risk </a:t>
            </a:r>
          </a:p>
          <a:p>
            <a:pPr algn="ctr"/>
            <a:r>
              <a:rPr lang="en-US" sz="2800" b="1" dirty="0">
                <a:solidFill>
                  <a:schemeClr val="bg1"/>
                </a:solidFill>
                <a:latin typeface="Arial Narrow" panose="020B0606020202030204" pitchFamily="34" charset="0"/>
              </a:rPr>
              <a:t>of ASCVD Events</a:t>
            </a:r>
            <a:endParaRPr lang="en-CA" sz="2800" b="1" dirty="0">
              <a:solidFill>
                <a:schemeClr val="bg1"/>
              </a:solidFill>
              <a:latin typeface="Arial Narrow" panose="020B0606020202030204" pitchFamily="34" charset="0"/>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3916457" cy="2308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Eur Heart J. 2017 Apr 24.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eurheartj</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/ehx144.</a:t>
            </a:r>
          </a:p>
        </p:txBody>
      </p:sp>
      <p:pic>
        <p:nvPicPr>
          <p:cNvPr id="3" name="Picture 2" descr="Chart, scatter chart&#10;&#10;Description automatically generated">
            <a:extLst>
              <a:ext uri="{FF2B5EF4-FFF2-40B4-BE49-F238E27FC236}">
                <a16:creationId xmlns:a16="http://schemas.microsoft.com/office/drawing/2014/main" id="{776923E5-C0E7-43D8-B9DA-B36DA750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464" y="1275890"/>
            <a:ext cx="8258833" cy="4977584"/>
          </a:xfrm>
          <a:prstGeom prst="rect">
            <a:avLst/>
          </a:prstGeom>
        </p:spPr>
      </p:pic>
      <p:sp>
        <p:nvSpPr>
          <p:cNvPr id="15" name="Rectangle 14">
            <a:extLst>
              <a:ext uri="{FF2B5EF4-FFF2-40B4-BE49-F238E27FC236}">
                <a16:creationId xmlns:a16="http://schemas.microsoft.com/office/drawing/2014/main" id="{404C738D-59BC-408E-A23C-C4B614F90C9C}"/>
              </a:ext>
            </a:extLst>
          </p:cNvPr>
          <p:cNvSpPr/>
          <p:nvPr/>
        </p:nvSpPr>
        <p:spPr>
          <a:xfrm>
            <a:off x="1257342" y="1473539"/>
            <a:ext cx="3850341" cy="1077218"/>
          </a:xfrm>
          <a:prstGeom prst="rect">
            <a:avLst/>
          </a:prstGeom>
          <a:solidFill>
            <a:srgbClr val="D2EEFA"/>
          </a:solidFill>
        </p:spPr>
        <p:txBody>
          <a:bodyPr wrap="square">
            <a:spAutoFit/>
          </a:bodyPr>
          <a:lstStyle/>
          <a:p>
            <a:pPr algn="ctr"/>
            <a:r>
              <a:rPr lang="en-US" sz="1600" dirty="0">
                <a:latin typeface="Arial Narrow" panose="020B0606020202030204" pitchFamily="34" charset="0"/>
              </a:rPr>
              <a:t>Continuous, dose-dependent and log-linear causal association between the magnitude of the absolute change in LDL-C level and the lifetime risk of CHD </a:t>
            </a:r>
            <a:endParaRPr lang="en-CA" sz="1600" dirty="0">
              <a:latin typeface="Arial Narrow" panose="020B0606020202030204" pitchFamily="34" charset="0"/>
            </a:endParaRPr>
          </a:p>
        </p:txBody>
      </p:sp>
    </p:spTree>
    <p:extLst>
      <p:ext uri="{BB962C8B-B14F-4D97-AF65-F5344CB8AC3E}">
        <p14:creationId xmlns:p14="http://schemas.microsoft.com/office/powerpoint/2010/main" val="252883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2021 CCS Guidelines Update: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is New and Relevant in Primary Prevention</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21997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37310" y="96125"/>
            <a:ext cx="8506690" cy="846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Screening Recommendations for Primary Prevention Patients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8AB84"/>
                </a:solidFill>
                <a:effectLst/>
                <a:uLnTx/>
                <a:uFillTx/>
                <a:latin typeface="Arial Narrow" panose="020B0606020202030204" pitchFamily="34" charset="0"/>
                <a:ea typeface="+mn-ea"/>
                <a:cs typeface="+mn-cs"/>
              </a:rPr>
              <a:t>Who</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to Screen for Dyslipidemia in Adults at Risk</a:t>
            </a:r>
          </a:p>
        </p:txBody>
      </p:sp>
      <p:pic>
        <p:nvPicPr>
          <p:cNvPr id="17" name="Picture 16">
            <a:extLst>
              <a:ext uri="{FF2B5EF4-FFF2-40B4-BE49-F238E27FC236}">
                <a16:creationId xmlns:a16="http://schemas.microsoft.com/office/drawing/2014/main" id="{3EED9629-6046-40B0-9386-C23E3DA0B467}"/>
              </a:ext>
            </a:extLst>
          </p:cNvPr>
          <p:cNvPicPr>
            <a:picLocks noChangeAspect="1"/>
          </p:cNvPicPr>
          <p:nvPr/>
        </p:nvPicPr>
        <p:blipFill>
          <a:blip r:embed="rId4"/>
          <a:stretch>
            <a:fillRect/>
          </a:stretch>
        </p:blipFill>
        <p:spPr>
          <a:xfrm>
            <a:off x="142381" y="1317943"/>
            <a:ext cx="4507206" cy="1363067"/>
          </a:xfrm>
          <a:prstGeom prst="rect">
            <a:avLst/>
          </a:prstGeom>
        </p:spPr>
      </p:pic>
      <p:grpSp>
        <p:nvGrpSpPr>
          <p:cNvPr id="18" name="Group 17">
            <a:extLst>
              <a:ext uri="{FF2B5EF4-FFF2-40B4-BE49-F238E27FC236}">
                <a16:creationId xmlns:a16="http://schemas.microsoft.com/office/drawing/2014/main" id="{20D7720D-F91B-43EA-BD48-82E191AA682E}"/>
              </a:ext>
            </a:extLst>
          </p:cNvPr>
          <p:cNvGrpSpPr/>
          <p:nvPr/>
        </p:nvGrpSpPr>
        <p:grpSpPr>
          <a:xfrm>
            <a:off x="4776941" y="1761062"/>
            <a:ext cx="4224678" cy="3710101"/>
            <a:chOff x="652320" y="1707110"/>
            <a:chExt cx="5104152" cy="4084379"/>
          </a:xfrm>
        </p:grpSpPr>
        <p:pic>
          <p:nvPicPr>
            <p:cNvPr id="19" name="Picture 18">
              <a:extLst>
                <a:ext uri="{FF2B5EF4-FFF2-40B4-BE49-F238E27FC236}">
                  <a16:creationId xmlns:a16="http://schemas.microsoft.com/office/drawing/2014/main" id="{48BFA0A2-614E-467B-9F5C-9AD037EFA817}"/>
                </a:ext>
              </a:extLst>
            </p:cNvPr>
            <p:cNvPicPr>
              <a:picLocks noChangeAspect="1"/>
            </p:cNvPicPr>
            <p:nvPr/>
          </p:nvPicPr>
          <p:blipFill>
            <a:blip r:embed="rId5"/>
            <a:stretch>
              <a:fillRect/>
            </a:stretch>
          </p:blipFill>
          <p:spPr>
            <a:xfrm>
              <a:off x="652320" y="1707110"/>
              <a:ext cx="5104152" cy="4084379"/>
            </a:xfrm>
            <a:prstGeom prst="rect">
              <a:avLst/>
            </a:prstGeom>
          </p:spPr>
        </p:pic>
        <p:pic>
          <p:nvPicPr>
            <p:cNvPr id="20" name="Graphic 19" descr="Monthly calendar with solid fill">
              <a:extLst>
                <a:ext uri="{FF2B5EF4-FFF2-40B4-BE49-F238E27FC236}">
                  <a16:creationId xmlns:a16="http://schemas.microsoft.com/office/drawing/2014/main" id="{F03D35C1-5BE9-4320-A23B-C3A64DF8BF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3093" y="2342277"/>
              <a:ext cx="396000" cy="396000"/>
            </a:xfrm>
            <a:prstGeom prst="rect">
              <a:avLst/>
            </a:prstGeom>
          </p:spPr>
        </p:pic>
        <p:sp>
          <p:nvSpPr>
            <p:cNvPr id="21" name="TextBox 20">
              <a:extLst>
                <a:ext uri="{FF2B5EF4-FFF2-40B4-BE49-F238E27FC236}">
                  <a16:creationId xmlns:a16="http://schemas.microsoft.com/office/drawing/2014/main" id="{E5B0841A-7865-4C93-A489-F933DF753A38}"/>
                </a:ext>
              </a:extLst>
            </p:cNvPr>
            <p:cNvSpPr txBox="1"/>
            <p:nvPr/>
          </p:nvSpPr>
          <p:spPr>
            <a:xfrm>
              <a:off x="3677517" y="2480552"/>
              <a:ext cx="1979285" cy="23717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Assess every 5 years </a:t>
              </a:r>
            </a:p>
          </p:txBody>
        </p:sp>
      </p:grpSp>
      <p:pic>
        <p:nvPicPr>
          <p:cNvPr id="23" name="Picture 22">
            <a:extLst>
              <a:ext uri="{FF2B5EF4-FFF2-40B4-BE49-F238E27FC236}">
                <a16:creationId xmlns:a16="http://schemas.microsoft.com/office/drawing/2014/main" id="{4394473F-7A36-4C3A-A939-C3BF707CAD4C}"/>
              </a:ext>
            </a:extLst>
          </p:cNvPr>
          <p:cNvPicPr>
            <a:picLocks noChangeAspect="1"/>
          </p:cNvPicPr>
          <p:nvPr/>
        </p:nvPicPr>
        <p:blipFill>
          <a:blip r:embed="rId8"/>
          <a:stretch>
            <a:fillRect/>
          </a:stretch>
        </p:blipFill>
        <p:spPr>
          <a:xfrm>
            <a:off x="141264" y="2780940"/>
            <a:ext cx="4507206" cy="2761769"/>
          </a:xfrm>
          <a:prstGeom prst="rect">
            <a:avLst/>
          </a:prstGeom>
        </p:spPr>
      </p:pic>
      <p:sp>
        <p:nvSpPr>
          <p:cNvPr id="24" name="Text Box 29">
            <a:extLst>
              <a:ext uri="{FF2B5EF4-FFF2-40B4-BE49-F238E27FC236}">
                <a16:creationId xmlns:a16="http://schemas.microsoft.com/office/drawing/2014/main" id="{9C44553A-8455-4F71-99F9-AD77A0519F2F}"/>
              </a:ext>
            </a:extLst>
          </p:cNvPr>
          <p:cNvSpPr txBox="1">
            <a:spLocks noChangeArrowheads="1"/>
          </p:cNvSpPr>
          <p:nvPr/>
        </p:nvSpPr>
        <p:spPr bwMode="auto">
          <a:xfrm>
            <a:off x="82496" y="6345965"/>
            <a:ext cx="7914348"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†Men younger than 55 years of age and women younger than 65 years of age in first degree relatives. ACR, albumin-to-creatinine ratio; AS, ankylosing spondylitis; BMI, body mass index; COPD, chronic obstructive pulmonary disease; CVD, cardiovascular disease; eGFR, estimated glomerular filtration rate; HIV, human immunodeficiency virus; IBD, inflammatory bowel disease;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PsA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psoriatic arthritis; RA,  rheumatoid arthritis; SLE, systemic lupus erythematous; TG, triglycerides.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2021 Canadian Cardiovascular Society Guidelines for the Management of Dyslipidemia for the Prevention of Cardiovascular Disease in the Adult. From: https://doi.org/10.1016/j.cjca.2021.03.016</a:t>
            </a: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Tree>
    <p:extLst>
      <p:ext uri="{BB962C8B-B14F-4D97-AF65-F5344CB8AC3E}">
        <p14:creationId xmlns:p14="http://schemas.microsoft.com/office/powerpoint/2010/main" val="17485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48658" y="426568"/>
            <a:ext cx="1119425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Pregnancy Related Disorders - Recommendation</a:t>
            </a:r>
          </a:p>
        </p:txBody>
      </p:sp>
      <p:sp>
        <p:nvSpPr>
          <p:cNvPr id="22" name="Rectangle 21">
            <a:extLst>
              <a:ext uri="{FF2B5EF4-FFF2-40B4-BE49-F238E27FC236}">
                <a16:creationId xmlns:a16="http://schemas.microsoft.com/office/drawing/2014/main" id="{54F2DD6A-4B21-4036-939A-38357E4293A3}"/>
              </a:ext>
            </a:extLst>
          </p:cNvPr>
          <p:cNvSpPr/>
          <p:nvPr/>
        </p:nvSpPr>
        <p:spPr>
          <a:xfrm>
            <a:off x="3891473" y="-53929"/>
            <a:ext cx="1087157"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2" name="Picture 1">
            <a:extLst>
              <a:ext uri="{FF2B5EF4-FFF2-40B4-BE49-F238E27FC236}">
                <a16:creationId xmlns:a16="http://schemas.microsoft.com/office/drawing/2014/main" id="{9A0ABB21-E5EC-487D-8208-284049EB9734}"/>
              </a:ext>
            </a:extLst>
          </p:cNvPr>
          <p:cNvPicPr>
            <a:picLocks noChangeAspect="1"/>
          </p:cNvPicPr>
          <p:nvPr/>
        </p:nvPicPr>
        <p:blipFill>
          <a:blip r:embed="rId5"/>
          <a:stretch>
            <a:fillRect/>
          </a:stretch>
        </p:blipFill>
        <p:spPr>
          <a:xfrm>
            <a:off x="152288" y="1492442"/>
            <a:ext cx="3943256" cy="3081421"/>
          </a:xfrm>
          <a:prstGeom prst="rect">
            <a:avLst/>
          </a:prstGeom>
          <a:ln>
            <a:noFill/>
          </a:ln>
          <a:effectLst>
            <a:outerShdw blurRad="190500" algn="tl" rotWithShape="0">
              <a:srgbClr val="000000">
                <a:alpha val="70000"/>
              </a:srgbClr>
            </a:outerShdw>
          </a:effectLst>
        </p:spPr>
      </p:pic>
      <p:sp>
        <p:nvSpPr>
          <p:cNvPr id="30" name="TextBox 29">
            <a:extLst>
              <a:ext uri="{FF2B5EF4-FFF2-40B4-BE49-F238E27FC236}">
                <a16:creationId xmlns:a16="http://schemas.microsoft.com/office/drawing/2014/main" id="{2C35EB7A-BF9C-43AC-81A9-C43810ACC846}"/>
              </a:ext>
            </a:extLst>
          </p:cNvPr>
          <p:cNvSpPr txBox="1"/>
          <p:nvPr/>
        </p:nvSpPr>
        <p:spPr>
          <a:xfrm>
            <a:off x="107953" y="4772527"/>
            <a:ext cx="3727928" cy="995437"/>
          </a:xfrm>
          <a:prstGeom prst="rect">
            <a:avLst/>
          </a:prstGeom>
          <a:solidFill>
            <a:srgbClr val="E49A46"/>
          </a:solidFill>
          <a:ln>
            <a:noFill/>
          </a:ln>
        </p:spPr>
        <p:style>
          <a:lnRef idx="2">
            <a:schemeClr val="dk1"/>
          </a:lnRef>
          <a:fillRef idx="1">
            <a:schemeClr val="lt1"/>
          </a:fillRef>
          <a:effectRef idx="0">
            <a:schemeClr val="dk1"/>
          </a:effectRef>
          <a:fontRef idx="minor">
            <a:schemeClr val="dk1"/>
          </a:fontRef>
        </p:style>
        <p:txBody>
          <a:bodyPr wrap="square" lIns="274320" tIns="91440" rIns="182880" bIns="91440" anchor="ctr" anchorCtr="0">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CA" sz="2000" b="1" i="0" u="none" strike="noStrike" kern="1200" cap="none" spc="0" normalizeH="0" baseline="0" noProof="0" dirty="0">
                <a:ln>
                  <a:noFill/>
                </a:ln>
                <a:solidFill>
                  <a:srgbClr val="44546A">
                    <a:lumMod val="50000"/>
                  </a:srgbClr>
                </a:solidFill>
                <a:effectLst/>
                <a:uLnTx/>
                <a:uFillTx/>
                <a:latin typeface="Arial Narrow" panose="020B0606020202030204" pitchFamily="34" charset="0"/>
                <a:ea typeface="Calibri" panose="020F0502020204030204" pitchFamily="34" charset="0"/>
                <a:cs typeface="Times New Roman" panose="02020603050405020304" pitchFamily="18" charset="0"/>
              </a:rPr>
              <a:t>Preeclampsia increases RR of developing pre-menopausal  ASCVD by 2-fold</a:t>
            </a:r>
            <a:endParaRPr kumimoji="0" lang="en-CA" sz="2000" b="1" i="0" u="none" strike="noStrike" kern="1200" cap="none" spc="0" normalizeH="0" baseline="0" noProof="0" dirty="0">
              <a:ln>
                <a:noFill/>
              </a:ln>
              <a:solidFill>
                <a:srgbClr val="44546A">
                  <a:lumMod val="50000"/>
                </a:srgbClr>
              </a:solidFill>
              <a:effectLst/>
              <a:uLnTx/>
              <a:uFillTx/>
              <a:latin typeface="Arial Narrow" panose="020B0606020202030204" pitchFamily="34" charset="0"/>
              <a:ea typeface="+mn-ea"/>
              <a:cs typeface="+mn-cs"/>
            </a:endParaRPr>
          </a:p>
        </p:txBody>
      </p:sp>
      <p:sp>
        <p:nvSpPr>
          <p:cNvPr id="31" name="TextBox 30">
            <a:extLst>
              <a:ext uri="{FF2B5EF4-FFF2-40B4-BE49-F238E27FC236}">
                <a16:creationId xmlns:a16="http://schemas.microsoft.com/office/drawing/2014/main" id="{E5C9F641-7F76-4119-86D0-A6168BC58E90}"/>
              </a:ext>
            </a:extLst>
          </p:cNvPr>
          <p:cNvSpPr txBox="1"/>
          <p:nvPr/>
        </p:nvSpPr>
        <p:spPr>
          <a:xfrm>
            <a:off x="3987850" y="1088248"/>
            <a:ext cx="5170031" cy="5262979"/>
          </a:xfrm>
          <a:prstGeom prst="rect">
            <a:avLst/>
          </a:prstGeom>
          <a:noFill/>
        </p:spPr>
        <p:txBody>
          <a:bodyPr wrap="square">
            <a:spAutoFit/>
          </a:bodyPr>
          <a:lstStyle/>
          <a:p>
            <a:pPr marL="342900" indent="-342900">
              <a:buClr>
                <a:srgbClr val="3C8C9C"/>
              </a:buClr>
              <a:buFont typeface="Wingdings" panose="05000000000000000000" pitchFamily="2" charset="2"/>
              <a:buChar char="§"/>
            </a:pPr>
            <a:r>
              <a:rPr lang="en-US" dirty="0">
                <a:latin typeface="Arial Narrow" panose="020B0606020202030204" pitchFamily="34" charset="0"/>
              </a:rPr>
              <a:t>Among </a:t>
            </a:r>
            <a:r>
              <a:rPr lang="en-US" b="1" u="sng" dirty="0">
                <a:solidFill>
                  <a:srgbClr val="3B8B9B"/>
                </a:solidFill>
                <a:latin typeface="Arial Narrow" panose="020B0606020202030204" pitchFamily="34" charset="0"/>
              </a:rPr>
              <a:t>women who have had a pregnancy complication </a:t>
            </a:r>
            <a:r>
              <a:rPr lang="en-US" dirty="0">
                <a:latin typeface="Arial Narrow" panose="020B0606020202030204" pitchFamily="34" charset="0"/>
              </a:rPr>
              <a:t>such as hypertensive diseases of pregnancy, gestational diabetes, pre-term birth, stillbirth, low birthweight infant, or placental abruption, </a:t>
            </a:r>
            <a:r>
              <a:rPr lang="en-US" b="1" dirty="0">
                <a:latin typeface="Arial Narrow" panose="020B0606020202030204" pitchFamily="34" charset="0"/>
              </a:rPr>
              <a:t>screening with a lipid panel in the late postpartum period is recommended</a:t>
            </a:r>
            <a:r>
              <a:rPr lang="en-US" dirty="0">
                <a:latin typeface="Arial Narrow" panose="020B0606020202030204" pitchFamily="34" charset="0"/>
              </a:rPr>
              <a:t>, since these women have a higher risk of premature CVD and stroke with onset 10 - 15 years after index delivery. (</a:t>
            </a:r>
            <a:r>
              <a:rPr lang="en-US" sz="1400" i="1" dirty="0">
                <a:latin typeface="Arial Narrow" panose="020B0606020202030204" pitchFamily="34" charset="0"/>
              </a:rPr>
              <a:t>Strong Recommendation; Moderate-Quality Evidence)</a:t>
            </a:r>
          </a:p>
          <a:p>
            <a:pPr>
              <a:buClr>
                <a:srgbClr val="3C8C9C"/>
              </a:buClr>
            </a:pPr>
            <a:endParaRPr lang="en-US" sz="1000" i="1" dirty="0">
              <a:latin typeface="Arial Narrow" panose="020B0606020202030204" pitchFamily="34" charset="0"/>
            </a:endParaRPr>
          </a:p>
          <a:p>
            <a:pPr marL="342900" indent="-342900">
              <a:buClr>
                <a:srgbClr val="3C8C9C"/>
              </a:buClr>
              <a:buFont typeface="Wingdings" panose="05000000000000000000" pitchFamily="2" charset="2"/>
              <a:buChar char="§"/>
            </a:pPr>
            <a:r>
              <a:rPr lang="en-US" b="1" u="sng" dirty="0">
                <a:solidFill>
                  <a:srgbClr val="3B8B9B"/>
                </a:solidFill>
                <a:latin typeface="Arial Narrow" panose="020B0606020202030204" pitchFamily="34" charset="0"/>
              </a:rPr>
              <a:t>Counselling women </a:t>
            </a:r>
            <a:r>
              <a:rPr lang="en-US" dirty="0">
                <a:latin typeface="Arial Narrow" panose="020B0606020202030204" pitchFamily="34" charset="0"/>
              </a:rPr>
              <a:t>who have any of these pregnancy-related complications of the </a:t>
            </a:r>
            <a:r>
              <a:rPr lang="en-US" b="1" dirty="0">
                <a:solidFill>
                  <a:srgbClr val="3B8B9B"/>
                </a:solidFill>
                <a:latin typeface="Arial Narrow" panose="020B0606020202030204" pitchFamily="34" charset="0"/>
              </a:rPr>
              <a:t>increased lifetime risk of ASCVD</a:t>
            </a:r>
            <a:r>
              <a:rPr lang="en-US" b="1" dirty="0">
                <a:latin typeface="Arial Narrow" panose="020B0606020202030204" pitchFamily="34" charset="0"/>
              </a:rPr>
              <a:t> </a:t>
            </a:r>
            <a:r>
              <a:rPr lang="en-US" dirty="0">
                <a:latin typeface="Arial Narrow" panose="020B0606020202030204" pitchFamily="34" charset="0"/>
              </a:rPr>
              <a:t>and reinforcing the importance of healthy </a:t>
            </a:r>
            <a:r>
              <a:rPr lang="en-US" dirty="0" err="1">
                <a:latin typeface="Arial Narrow" panose="020B0606020202030204" pitchFamily="34" charset="0"/>
              </a:rPr>
              <a:t>behaviours</a:t>
            </a:r>
            <a:r>
              <a:rPr lang="en-US" dirty="0">
                <a:latin typeface="Arial Narrow" panose="020B0606020202030204" pitchFamily="34" charset="0"/>
              </a:rPr>
              <a:t> is recommended. (</a:t>
            </a:r>
            <a:r>
              <a:rPr lang="en-US" sz="1400" i="1" dirty="0">
                <a:latin typeface="Arial Narrow" panose="020B0606020202030204" pitchFamily="34" charset="0"/>
              </a:rPr>
              <a:t>Strong Recommendation; Low Quality Evidence.) </a:t>
            </a:r>
            <a:endParaRPr lang="en-US" dirty="0">
              <a:latin typeface="Arial Narrow" panose="020B0606020202030204" pitchFamily="34" charset="0"/>
            </a:endParaRPr>
          </a:p>
          <a:p>
            <a:pPr marL="342900" indent="-342900">
              <a:buClr>
                <a:srgbClr val="3C8C9C"/>
              </a:buClr>
              <a:buFont typeface="Wingdings" panose="05000000000000000000" pitchFamily="2" charset="2"/>
              <a:buChar char="§"/>
            </a:pPr>
            <a:endParaRPr lang="en-US" sz="1000" dirty="0">
              <a:latin typeface="Arial Narrow" panose="020B0606020202030204" pitchFamily="34" charset="0"/>
            </a:endParaRPr>
          </a:p>
          <a:p>
            <a:pPr marL="342900" indent="-342900">
              <a:buClr>
                <a:srgbClr val="3C8C9C"/>
              </a:buClr>
              <a:buFont typeface="Wingdings" panose="05000000000000000000" pitchFamily="2" charset="2"/>
              <a:buChar char="§"/>
            </a:pPr>
            <a:r>
              <a:rPr lang="en-US" dirty="0">
                <a:latin typeface="Arial Narrow" panose="020B0606020202030204" pitchFamily="34" charset="0"/>
              </a:rPr>
              <a:t>To assist with decisions about lipid-lowering pharmacotherapy in this patient population, </a:t>
            </a:r>
            <a:r>
              <a:rPr lang="en-US" b="1" dirty="0" err="1">
                <a:solidFill>
                  <a:srgbClr val="3B8B9B"/>
                </a:solidFill>
                <a:latin typeface="Arial Narrow" panose="020B0606020202030204" pitchFamily="34" charset="0"/>
              </a:rPr>
              <a:t>favouring</a:t>
            </a:r>
            <a:r>
              <a:rPr lang="en-US" b="1" dirty="0">
                <a:solidFill>
                  <a:srgbClr val="3B8B9B"/>
                </a:solidFill>
                <a:latin typeface="Arial Narrow" panose="020B0606020202030204" pitchFamily="34" charset="0"/>
              </a:rPr>
              <a:t> CV age, over 10-year risk calculators is recommended. (</a:t>
            </a:r>
            <a:r>
              <a:rPr lang="en-US" sz="1400" i="1" dirty="0">
                <a:latin typeface="Arial Narrow" panose="020B0606020202030204" pitchFamily="34" charset="0"/>
              </a:rPr>
              <a:t>Strong Recommendation; Low Quality Evidence) </a:t>
            </a:r>
            <a:endParaRPr lang="en-CA" b="1" dirty="0">
              <a:solidFill>
                <a:srgbClr val="3B8B9B"/>
              </a:solidFill>
              <a:latin typeface="Arial Narrow" panose="020B0606020202030204" pitchFamily="34" charset="0"/>
            </a:endParaRPr>
          </a:p>
        </p:txBody>
      </p:sp>
      <p:sp>
        <p:nvSpPr>
          <p:cNvPr id="32" name="Text Box 29">
            <a:extLst>
              <a:ext uri="{FF2B5EF4-FFF2-40B4-BE49-F238E27FC236}">
                <a16:creationId xmlns:a16="http://schemas.microsoft.com/office/drawing/2014/main" id="{A7DE4469-5D11-488E-BAC2-C2A54F7564BB}"/>
              </a:ext>
            </a:extLst>
          </p:cNvPr>
          <p:cNvSpPr txBox="1">
            <a:spLocks noChangeArrowheads="1"/>
          </p:cNvSpPr>
          <p:nvPr/>
        </p:nvSpPr>
        <p:spPr bwMode="auto">
          <a:xfrm>
            <a:off x="82496" y="6337196"/>
            <a:ext cx="11099570"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ꭝPregnancy complications include: preeclampsia  and related hypertensive disorders of pregnancy, gestational diabetes, placental abruption, preterm delivery, stillbirth, and delivery of a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lowbirth</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weight infant.</a:t>
            </a:r>
            <a:b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atherosclerotic cardiovascular disease; CV, cardiovascular; HDL-C, high-density lipoprotein cholesterol; HTN, hypertension; RR, relative risk; T2DM, type 2 diabetes mellitus. </a:t>
            </a:r>
            <a:b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28175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47876"/>
            <a:ext cx="8862043"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Screening Recommendations for Primary Prevention Patients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8AB84"/>
                </a:solidFill>
                <a:effectLst/>
                <a:uLnTx/>
                <a:uFillTx/>
                <a:latin typeface="Arial Narrow" panose="020B0606020202030204" pitchFamily="34" charset="0"/>
                <a:ea typeface="+mn-ea"/>
                <a:cs typeface="+mn-cs"/>
              </a:rPr>
              <a:t>How </a:t>
            </a:r>
            <a:r>
              <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to Screen for Dyslipidemia in Adults at Risk</a:t>
            </a:r>
          </a:p>
        </p:txBody>
      </p:sp>
      <p:pic>
        <p:nvPicPr>
          <p:cNvPr id="14" name="Picture 13">
            <a:extLst>
              <a:ext uri="{FF2B5EF4-FFF2-40B4-BE49-F238E27FC236}">
                <a16:creationId xmlns:a16="http://schemas.microsoft.com/office/drawing/2014/main" id="{10676A66-3D9C-426B-90B6-CE9139A72F58}"/>
              </a:ext>
            </a:extLst>
          </p:cNvPr>
          <p:cNvPicPr>
            <a:picLocks noChangeAspect="1"/>
          </p:cNvPicPr>
          <p:nvPr/>
        </p:nvPicPr>
        <p:blipFill>
          <a:blip r:embed="rId5"/>
          <a:stretch>
            <a:fillRect/>
          </a:stretch>
        </p:blipFill>
        <p:spPr>
          <a:xfrm>
            <a:off x="84574" y="2448702"/>
            <a:ext cx="5281636" cy="1495437"/>
          </a:xfrm>
          <a:prstGeom prst="rect">
            <a:avLst/>
          </a:prstGeom>
        </p:spPr>
      </p:pic>
      <p:pic>
        <p:nvPicPr>
          <p:cNvPr id="15" name="Picture 14">
            <a:extLst>
              <a:ext uri="{FF2B5EF4-FFF2-40B4-BE49-F238E27FC236}">
                <a16:creationId xmlns:a16="http://schemas.microsoft.com/office/drawing/2014/main" id="{5AE2AEFB-F24C-4E93-B33E-5194081D2C97}"/>
              </a:ext>
            </a:extLst>
          </p:cNvPr>
          <p:cNvPicPr>
            <a:picLocks noChangeAspect="1"/>
          </p:cNvPicPr>
          <p:nvPr/>
        </p:nvPicPr>
        <p:blipFill>
          <a:blip r:embed="rId6"/>
          <a:stretch>
            <a:fillRect/>
          </a:stretch>
        </p:blipFill>
        <p:spPr>
          <a:xfrm>
            <a:off x="59117" y="4120794"/>
            <a:ext cx="5281636" cy="879339"/>
          </a:xfrm>
          <a:prstGeom prst="rect">
            <a:avLst/>
          </a:prstGeom>
        </p:spPr>
      </p:pic>
      <p:grpSp>
        <p:nvGrpSpPr>
          <p:cNvPr id="17" name="Group 16">
            <a:extLst>
              <a:ext uri="{FF2B5EF4-FFF2-40B4-BE49-F238E27FC236}">
                <a16:creationId xmlns:a16="http://schemas.microsoft.com/office/drawing/2014/main" id="{FDA324F3-66DC-4D2A-84D9-283DAB9F46BF}"/>
              </a:ext>
            </a:extLst>
          </p:cNvPr>
          <p:cNvGrpSpPr/>
          <p:nvPr/>
        </p:nvGrpSpPr>
        <p:grpSpPr>
          <a:xfrm>
            <a:off x="5478724" y="1216094"/>
            <a:ext cx="3455877" cy="4085165"/>
            <a:chOff x="6485385" y="1571464"/>
            <a:chExt cx="2552568" cy="2384307"/>
          </a:xfrm>
          <a:solidFill>
            <a:srgbClr val="E4F1F4"/>
          </a:solidFill>
          <a:effectLst/>
        </p:grpSpPr>
        <p:sp>
          <p:nvSpPr>
            <p:cNvPr id="18" name="Rectangle 17">
              <a:extLst>
                <a:ext uri="{FF2B5EF4-FFF2-40B4-BE49-F238E27FC236}">
                  <a16:creationId xmlns:a16="http://schemas.microsoft.com/office/drawing/2014/main" id="{709A3D38-CD85-4471-A0C7-08B4376664A8}"/>
                </a:ext>
              </a:extLst>
            </p:cNvPr>
            <p:cNvSpPr/>
            <p:nvPr/>
          </p:nvSpPr>
          <p:spPr>
            <a:xfrm>
              <a:off x="6485385" y="1945741"/>
              <a:ext cx="2552568" cy="2010030"/>
            </a:xfrm>
            <a:prstGeom prst="rect">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9C1A644D-6113-4C45-B374-C36FCDDF4BD5}"/>
                </a:ext>
              </a:extLst>
            </p:cNvPr>
            <p:cNvSpPr/>
            <p:nvPr/>
          </p:nvSpPr>
          <p:spPr>
            <a:xfrm>
              <a:off x="7384122" y="1571464"/>
              <a:ext cx="755094" cy="75509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3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Rectangle 19">
            <a:extLst>
              <a:ext uri="{FF2B5EF4-FFF2-40B4-BE49-F238E27FC236}">
                <a16:creationId xmlns:a16="http://schemas.microsoft.com/office/drawing/2014/main" id="{8947DD90-6C3D-4453-B15C-6623D3727730}"/>
              </a:ext>
            </a:extLst>
          </p:cNvPr>
          <p:cNvSpPr/>
          <p:nvPr/>
        </p:nvSpPr>
        <p:spPr>
          <a:xfrm>
            <a:off x="5478723" y="2409400"/>
            <a:ext cx="3455877" cy="1039552"/>
          </a:xfrm>
          <a:prstGeom prst="rect">
            <a:avLst/>
          </a:prstGeom>
          <a:solidFill>
            <a:srgbClr val="3C8C9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solidFill>
                  <a:schemeClr val="bg1"/>
                </a:solidFill>
                <a:latin typeface="Arial Narrow" panose="020B0606020202030204" pitchFamily="34" charset="0"/>
              </a:rPr>
              <a:t>Lipids can be measured non-fasting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b="1" i="1">
                <a:solidFill>
                  <a:schemeClr val="bg1"/>
                </a:solidFill>
                <a:latin typeface="Arial Narrow" panose="020B0606020202030204" pitchFamily="34" charset="0"/>
              </a:rPr>
              <a:t> (except if </a:t>
            </a:r>
            <a:r>
              <a:rPr kumimoji="0" lang="en-CA" b="1" i="1" u="none" strike="noStrike" kern="1200" cap="none" spc="0" normalizeH="0" baseline="0" noProof="0">
                <a:ln>
                  <a:noFill/>
                </a:ln>
                <a:solidFill>
                  <a:schemeClr val="bg1"/>
                </a:solidFill>
                <a:effectLst/>
                <a:uLnTx/>
                <a:uFillTx/>
                <a:latin typeface="Arial Narrow" panose="020B0606020202030204" pitchFamily="34" charset="0"/>
              </a:rPr>
              <a:t>TGs &gt;4.5 mmol/L)</a:t>
            </a:r>
          </a:p>
        </p:txBody>
      </p:sp>
      <p:pic>
        <p:nvPicPr>
          <p:cNvPr id="21" name="Graphic 20" descr="Badge New with solid fill">
            <a:extLst>
              <a:ext uri="{FF2B5EF4-FFF2-40B4-BE49-F238E27FC236}">
                <a16:creationId xmlns:a16="http://schemas.microsoft.com/office/drawing/2014/main" id="{04B7659C-EDC8-42A5-9518-7BA7F0A1CA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2972" y="1426462"/>
            <a:ext cx="547382" cy="547382"/>
          </a:xfrm>
          <a:prstGeom prst="rect">
            <a:avLst/>
          </a:prstGeom>
        </p:spPr>
      </p:pic>
      <p:sp>
        <p:nvSpPr>
          <p:cNvPr id="23" name="Rectangle 22">
            <a:extLst>
              <a:ext uri="{FF2B5EF4-FFF2-40B4-BE49-F238E27FC236}">
                <a16:creationId xmlns:a16="http://schemas.microsoft.com/office/drawing/2014/main" id="{5BEA8AA6-F224-4BB3-9B39-00ECB323CCCB}"/>
              </a:ext>
            </a:extLst>
          </p:cNvPr>
          <p:cNvSpPr/>
          <p:nvPr/>
        </p:nvSpPr>
        <p:spPr>
          <a:xfrm>
            <a:off x="5478724" y="3467888"/>
            <a:ext cx="3506678" cy="1732245"/>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400" b="1" u="sng" dirty="0">
                <a:solidFill>
                  <a:srgbClr val="A5A5A5">
                    <a:lumMod val="50000"/>
                  </a:srgbClr>
                </a:solidFill>
                <a:latin typeface="Arial Narrow" panose="020B0606020202030204" pitchFamily="34" charset="0"/>
              </a:rPr>
              <a:t>Practical Tip:</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b="1" dirty="0">
                <a:solidFill>
                  <a:srgbClr val="A5A5A5">
                    <a:lumMod val="50000"/>
                  </a:srgbClr>
                </a:solidFill>
                <a:latin typeface="Arial Narrow" panose="020B0606020202030204" pitchFamily="34" charset="0"/>
              </a:rPr>
              <a:t>Compared to fasting lipid values there will be minimal change with non-HDL-C, a slight decrease in LDL-C and small increase in triglyceride concentrations in individuals who did not fast </a:t>
            </a:r>
            <a:endParaRPr kumimoji="0" lang="en-CA" sz="1600" b="1" i="1" u="none" strike="noStrike" kern="1200" cap="none" spc="0" normalizeH="0" baseline="0" noProof="0" dirty="0">
              <a:ln>
                <a:noFill/>
              </a:ln>
              <a:solidFill>
                <a:srgbClr val="A5A5A5">
                  <a:lumMod val="50000"/>
                </a:srgbClr>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641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47875"/>
            <a:ext cx="8862043"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Approach for Primary Prevention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(Without a Statin Indicated Condition)</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rPr>
              <a:t>Pearson GJ, et al. 2021 CCS Guidelines for the Management of Dyslipidemia for the Prevention of Cardiovascular Disease in the Adult. CJC. 2021;0(0). doi:10.1016/j.cjca.2021.03.016</a:t>
            </a:r>
            <a:endParaRPr lang="en-CA"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7C1474D-D9B9-4E09-94EF-6B5965584B46}"/>
              </a:ext>
            </a:extLst>
          </p:cNvPr>
          <p:cNvPicPr>
            <a:picLocks noChangeAspect="1"/>
          </p:cNvPicPr>
          <p:nvPr/>
        </p:nvPicPr>
        <p:blipFill>
          <a:blip r:embed="rId5"/>
          <a:stretch>
            <a:fillRect/>
          </a:stretch>
        </p:blipFill>
        <p:spPr>
          <a:xfrm>
            <a:off x="826692" y="1184470"/>
            <a:ext cx="7369657" cy="1264321"/>
          </a:xfrm>
          <a:prstGeom prst="rect">
            <a:avLst/>
          </a:prstGeom>
        </p:spPr>
      </p:pic>
      <p:pic>
        <p:nvPicPr>
          <p:cNvPr id="3" name="Picture 2">
            <a:extLst>
              <a:ext uri="{FF2B5EF4-FFF2-40B4-BE49-F238E27FC236}">
                <a16:creationId xmlns:a16="http://schemas.microsoft.com/office/drawing/2014/main" id="{7DEE3A22-4A81-4924-A50C-F68FD702EB45}"/>
              </a:ext>
            </a:extLst>
          </p:cNvPr>
          <p:cNvPicPr>
            <a:picLocks noChangeAspect="1"/>
          </p:cNvPicPr>
          <p:nvPr/>
        </p:nvPicPr>
        <p:blipFill>
          <a:blip r:embed="rId6"/>
          <a:stretch>
            <a:fillRect/>
          </a:stretch>
        </p:blipFill>
        <p:spPr>
          <a:xfrm>
            <a:off x="598517" y="2382409"/>
            <a:ext cx="4236294" cy="3146440"/>
          </a:xfrm>
          <a:prstGeom prst="rect">
            <a:avLst/>
          </a:prstGeom>
        </p:spPr>
      </p:pic>
      <p:pic>
        <p:nvPicPr>
          <p:cNvPr id="9" name="Picture 8">
            <a:extLst>
              <a:ext uri="{FF2B5EF4-FFF2-40B4-BE49-F238E27FC236}">
                <a16:creationId xmlns:a16="http://schemas.microsoft.com/office/drawing/2014/main" id="{FA57CDDB-9D2B-4421-9973-2127FFBED175}"/>
              </a:ext>
            </a:extLst>
          </p:cNvPr>
          <p:cNvPicPr>
            <a:picLocks noChangeAspect="1"/>
          </p:cNvPicPr>
          <p:nvPr/>
        </p:nvPicPr>
        <p:blipFill>
          <a:blip r:embed="rId7"/>
          <a:stretch>
            <a:fillRect/>
          </a:stretch>
        </p:blipFill>
        <p:spPr>
          <a:xfrm>
            <a:off x="2763422" y="2420783"/>
            <a:ext cx="5737727" cy="2961691"/>
          </a:xfrm>
          <a:prstGeom prst="rect">
            <a:avLst/>
          </a:prstGeom>
        </p:spPr>
      </p:pic>
      <p:sp>
        <p:nvSpPr>
          <p:cNvPr id="24" name="TextBox 23">
            <a:extLst>
              <a:ext uri="{FF2B5EF4-FFF2-40B4-BE49-F238E27FC236}">
                <a16:creationId xmlns:a16="http://schemas.microsoft.com/office/drawing/2014/main" id="{6FB4D351-47BD-4FD7-8476-64016C946AE0}"/>
              </a:ext>
            </a:extLst>
          </p:cNvPr>
          <p:cNvSpPr txBox="1"/>
          <p:nvPr/>
        </p:nvSpPr>
        <p:spPr>
          <a:xfrm>
            <a:off x="107953" y="5549989"/>
            <a:ext cx="8861998" cy="584775"/>
          </a:xfrm>
          <a:prstGeom prst="rect">
            <a:avLst/>
          </a:prstGeom>
          <a:noFill/>
        </p:spPr>
        <p:txBody>
          <a:bodyPr wrap="square" rtlCol="0">
            <a:spAutoFit/>
          </a:bodyPr>
          <a:lstStyle/>
          <a:p>
            <a:pPr marL="342900" indent="-342900">
              <a:buClr>
                <a:srgbClr val="4AA7BA"/>
              </a:buClr>
              <a:buFont typeface="Wingdings" panose="05000000000000000000" pitchFamily="2" charset="2"/>
              <a:buChar char="§"/>
            </a:pPr>
            <a:r>
              <a:rPr lang="en-US" sz="1600" b="1" dirty="0">
                <a:latin typeface="Arial Narrow" panose="020B0606020202030204" pitchFamily="34" charset="0"/>
              </a:rPr>
              <a:t>Calculate Framingham risk score to guide whether statin therapy is recommended.</a:t>
            </a:r>
            <a:endParaRPr lang="en-CA" sz="1600" b="1" dirty="0">
              <a:latin typeface="Arial Narrow" panose="020B0606020202030204" pitchFamily="34" charset="0"/>
            </a:endParaRPr>
          </a:p>
          <a:p>
            <a:pPr marL="342900" indent="-342900">
              <a:buClr>
                <a:srgbClr val="4AA7BA"/>
              </a:buClr>
              <a:buFont typeface="Wingdings" panose="05000000000000000000" pitchFamily="2" charset="2"/>
              <a:buChar char="§"/>
            </a:pPr>
            <a:r>
              <a:rPr lang="en-US" sz="1600" b="1" dirty="0">
                <a:latin typeface="Arial Narrow" panose="020B0606020202030204" pitchFamily="34" charset="0"/>
              </a:rPr>
              <a:t>Health </a:t>
            </a:r>
            <a:r>
              <a:rPr lang="en-US" sz="1600" b="1" dirty="0" err="1">
                <a:latin typeface="Arial Narrow" panose="020B0606020202030204" pitchFamily="34" charset="0"/>
              </a:rPr>
              <a:t>behaviour</a:t>
            </a:r>
            <a:r>
              <a:rPr lang="en-US" sz="1600" b="1" dirty="0">
                <a:latin typeface="Arial Narrow" panose="020B0606020202030204" pitchFamily="34" charset="0"/>
              </a:rPr>
              <a:t> changes remain the cornerstone of disease prevention.</a:t>
            </a:r>
            <a:endParaRPr lang="en-CA" sz="1600" b="1" dirty="0">
              <a:latin typeface="Arial Narrow" panose="020B0606020202030204" pitchFamily="34" charset="0"/>
            </a:endParaRPr>
          </a:p>
        </p:txBody>
      </p:sp>
    </p:spTree>
    <p:extLst>
      <p:ext uri="{BB962C8B-B14F-4D97-AF65-F5344CB8AC3E}">
        <p14:creationId xmlns:p14="http://schemas.microsoft.com/office/powerpoint/2010/main" val="13985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317573"/>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285070"/>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18876" y="386487"/>
            <a:ext cx="8170777" cy="89255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Non-HDL-C vs.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b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Which is Preferred for Screening and Treatment Purposes?</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101948" y="6310618"/>
            <a:ext cx="7787059"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ꭞIn Canada, the approach has been to allow clinicians to utilize either non-HDL-C or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as their preferred parameter for assessment of risk and achievement of treatment targets, depending on their comfort level with the two measurements, availability of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their region and when there may be a concern about discordance between the two measurements.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apolipoprotein B; CV, cardiovascular; HDL-C, high-density lipoprotein cholesterol; LDL-C, low-density lipoprotein cholesterol;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lipoprotein a; TGs, triglycerides; VLDL, very low density lipoprotein. Pearson et al. 2021 Canadian Cardiovascular Society Guidelines for the Management of Dyslipidemia for the Prevention of Cardiovascular Disease in the Adult. From: https://doi.org/10.1016/j.cjca.2021.03.016</a:t>
            </a:r>
          </a:p>
        </p:txBody>
      </p:sp>
      <p:sp>
        <p:nvSpPr>
          <p:cNvPr id="14" name="Rectangle 13">
            <a:extLst>
              <a:ext uri="{FF2B5EF4-FFF2-40B4-BE49-F238E27FC236}">
                <a16:creationId xmlns:a16="http://schemas.microsoft.com/office/drawing/2014/main" id="{5A5EDE8D-6E2B-400C-B513-D8265CCFD983}"/>
              </a:ext>
            </a:extLst>
          </p:cNvPr>
          <p:cNvSpPr/>
          <p:nvPr/>
        </p:nvSpPr>
        <p:spPr>
          <a:xfrm>
            <a:off x="4037818" y="-56598"/>
            <a:ext cx="1087157"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endParaRPr lang="en-US" sz="4800" b="1" cap="none" spc="50" dirty="0">
              <a:ln w="0"/>
              <a:solidFill>
                <a:srgbClr val="F8AB84"/>
              </a:solidFill>
              <a:effectLst>
                <a:innerShdw blurRad="63500" dist="50800" dir="13500000">
                  <a:srgbClr val="000000">
                    <a:alpha val="50000"/>
                  </a:srgbClr>
                </a:innerShdw>
              </a:effectLst>
              <a:latin typeface="Arial Narrow" panose="020B0606020202030204" pitchFamily="34" charset="0"/>
            </a:endParaRPr>
          </a:p>
        </p:txBody>
      </p:sp>
      <p:sp>
        <p:nvSpPr>
          <p:cNvPr id="15" name="Rectangle 14">
            <a:extLst>
              <a:ext uri="{FF2B5EF4-FFF2-40B4-BE49-F238E27FC236}">
                <a16:creationId xmlns:a16="http://schemas.microsoft.com/office/drawing/2014/main" id="{AF289AC1-83BE-4F87-8104-87D3D34D9A9C}"/>
              </a:ext>
            </a:extLst>
          </p:cNvPr>
          <p:cNvSpPr/>
          <p:nvPr/>
        </p:nvSpPr>
        <p:spPr>
          <a:xfrm>
            <a:off x="6901772" y="1739018"/>
            <a:ext cx="2159732" cy="2082800"/>
          </a:xfrm>
          <a:prstGeom prst="rect">
            <a:avLst/>
          </a:prstGeom>
          <a:solidFill>
            <a:srgbClr val="4D99A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Non-HDL-C and </a:t>
            </a:r>
            <a:r>
              <a:rPr kumimoji="0" lang="en-US" sz="2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 appear to be superior </a:t>
            </a:r>
            <a:b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b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to LDL-C </a:t>
            </a:r>
            <a:b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br>
            <a:r>
              <a:rPr kumimoji="0" lang="en-US" sz="2000" b="1" i="0" u="none" strike="noStrike" kern="0" cap="none" spc="0" normalizeH="0" baseline="0" noProof="0" dirty="0">
                <a:ln>
                  <a:noFill/>
                </a:ln>
                <a:solidFill>
                  <a:srgbClr val="FFFFFF"/>
                </a:solidFill>
                <a:effectLst/>
                <a:uLnTx/>
                <a:uFillTx/>
                <a:latin typeface="Arial Narrow" panose="020B0606020202030204" pitchFamily="34" charset="0"/>
              </a:rPr>
              <a:t>in CV event  risk prediction</a:t>
            </a:r>
            <a:endParaRPr kumimoji="0" lang="en-CA" sz="2000" b="1" i="0" u="none" strike="noStrike" kern="0" cap="none" spc="0" normalizeH="0" baseline="0" noProof="0" dirty="0">
              <a:ln>
                <a:noFill/>
              </a:ln>
              <a:solidFill>
                <a:srgbClr val="FFFFFF"/>
              </a:solidFill>
              <a:effectLst/>
              <a:uLnTx/>
              <a:uFillTx/>
              <a:latin typeface="Arial Narrow" panose="020B0606020202030204" pitchFamily="34" charset="0"/>
            </a:endParaRPr>
          </a:p>
        </p:txBody>
      </p:sp>
      <p:pic>
        <p:nvPicPr>
          <p:cNvPr id="17" name="Graphic 16" descr="Arrow Right with solid fill">
            <a:extLst>
              <a:ext uri="{FF2B5EF4-FFF2-40B4-BE49-F238E27FC236}">
                <a16:creationId xmlns:a16="http://schemas.microsoft.com/office/drawing/2014/main" id="{75A94A2F-8156-4B67-8B4B-5923FCF440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517" y="2472463"/>
            <a:ext cx="652255" cy="547118"/>
          </a:xfrm>
          <a:prstGeom prst="rect">
            <a:avLst/>
          </a:prstGeom>
        </p:spPr>
      </p:pic>
      <p:pic>
        <p:nvPicPr>
          <p:cNvPr id="18" name="Picture 17">
            <a:extLst>
              <a:ext uri="{FF2B5EF4-FFF2-40B4-BE49-F238E27FC236}">
                <a16:creationId xmlns:a16="http://schemas.microsoft.com/office/drawing/2014/main" id="{74DD3892-FB25-4210-B009-23373C606BE9}"/>
              </a:ext>
            </a:extLst>
          </p:cNvPr>
          <p:cNvPicPr>
            <a:picLocks noChangeAspect="1"/>
          </p:cNvPicPr>
          <p:nvPr/>
        </p:nvPicPr>
        <p:blipFill>
          <a:blip r:embed="rId7"/>
          <a:stretch>
            <a:fillRect/>
          </a:stretch>
        </p:blipFill>
        <p:spPr>
          <a:xfrm>
            <a:off x="101948" y="1689585"/>
            <a:ext cx="6404890" cy="2082800"/>
          </a:xfrm>
          <a:prstGeom prst="rect">
            <a:avLst/>
          </a:prstGeom>
        </p:spPr>
      </p:pic>
      <p:sp>
        <p:nvSpPr>
          <p:cNvPr id="19" name="Rectangle 18">
            <a:extLst>
              <a:ext uri="{FF2B5EF4-FFF2-40B4-BE49-F238E27FC236}">
                <a16:creationId xmlns:a16="http://schemas.microsoft.com/office/drawing/2014/main" id="{93CAABFF-3287-4FC2-8218-B7392C161787}"/>
              </a:ext>
            </a:extLst>
          </p:cNvPr>
          <p:cNvSpPr/>
          <p:nvPr/>
        </p:nvSpPr>
        <p:spPr>
          <a:xfrm>
            <a:off x="317984" y="4047730"/>
            <a:ext cx="8408821"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sz="1300" b="1" i="1" u="sng">
                <a:solidFill>
                  <a:schemeClr val="tx1"/>
                </a:solidFill>
                <a:effectLst/>
                <a:latin typeface="Arial Narrow" panose="020B0606020202030204" pitchFamily="34" charset="0"/>
                <a:cs typeface="Arial" panose="020B0604020202020204" pitchFamily="34" charset="0"/>
              </a:rPr>
              <a:t>Lab Testing in Canadaꭞ</a:t>
            </a:r>
          </a:p>
          <a:p>
            <a:pPr marL="1543050" lvl="3" indent="-171450">
              <a:buFont typeface="Wingdings" panose="05000000000000000000" pitchFamily="2" charset="2"/>
              <a:buChar char="§"/>
            </a:pPr>
            <a:r>
              <a:rPr lang="en-US" sz="1100" b="0" i="1">
                <a:solidFill>
                  <a:schemeClr val="tx1"/>
                </a:solidFill>
                <a:effectLst/>
                <a:latin typeface="Arial Narrow" panose="020B0606020202030204" pitchFamily="34" charset="0"/>
                <a:cs typeface="Arial" panose="020B0604020202020204" pitchFamily="34" charset="0"/>
              </a:rPr>
              <a:t>non-HDL-C is now routinely reported across Canada at no added cost</a:t>
            </a:r>
          </a:p>
          <a:p>
            <a:pPr marL="1543050" lvl="3" indent="-171450">
              <a:buFont typeface="Wingdings" panose="05000000000000000000" pitchFamily="2" charset="2"/>
              <a:buChar char="§"/>
            </a:pPr>
            <a:r>
              <a:rPr lang="en-US" sz="1100" b="0" i="1">
                <a:solidFill>
                  <a:schemeClr val="tx1"/>
                </a:solidFill>
                <a:effectLst/>
                <a:latin typeface="Arial Narrow" panose="020B0606020202030204" pitchFamily="34" charset="0"/>
                <a:cs typeface="Arial" panose="020B0604020202020204" pitchFamily="34" charset="0"/>
              </a:rPr>
              <a:t>ApoB is also available as an insured lab test in all provinces except Ontario</a:t>
            </a:r>
            <a:endParaRPr lang="en-CA" sz="1100" i="1">
              <a:solidFill>
                <a:schemeClr val="tx1"/>
              </a:solidFill>
              <a:latin typeface="Arial Narrow" panose="020B0606020202030204" pitchFamily="34" charset="0"/>
              <a:cs typeface="Arial" panose="020B0604020202020204" pitchFamily="34" charset="0"/>
            </a:endParaRPr>
          </a:p>
        </p:txBody>
      </p:sp>
      <p:pic>
        <p:nvPicPr>
          <p:cNvPr id="20" name="Graphic 19" descr="Test tubes outline">
            <a:extLst>
              <a:ext uri="{FF2B5EF4-FFF2-40B4-BE49-F238E27FC236}">
                <a16:creationId xmlns:a16="http://schemas.microsoft.com/office/drawing/2014/main" id="{7C38292D-E14B-48E2-9A91-B8316F266A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326" y="4074065"/>
            <a:ext cx="655931" cy="655931"/>
          </a:xfrm>
          <a:prstGeom prst="rect">
            <a:avLst/>
          </a:prstGeom>
        </p:spPr>
      </p:pic>
      <p:sp>
        <p:nvSpPr>
          <p:cNvPr id="21" name="TextBox 20">
            <a:extLst>
              <a:ext uri="{FF2B5EF4-FFF2-40B4-BE49-F238E27FC236}">
                <a16:creationId xmlns:a16="http://schemas.microsoft.com/office/drawing/2014/main" id="{C96DCB62-8725-41F0-9D6E-477CEFF9B70A}"/>
              </a:ext>
            </a:extLst>
          </p:cNvPr>
          <p:cNvSpPr txBox="1"/>
          <p:nvPr/>
        </p:nvSpPr>
        <p:spPr>
          <a:xfrm>
            <a:off x="107953" y="5187618"/>
            <a:ext cx="8953551" cy="954107"/>
          </a:xfrm>
          <a:prstGeom prst="rect">
            <a:avLst/>
          </a:prstGeom>
          <a:noFill/>
        </p:spPr>
        <p:txBody>
          <a:bodyPr wrap="square" rtlCol="0">
            <a:spAutoFit/>
          </a:bodyPr>
          <a:lstStyle/>
          <a:p>
            <a:pPr marL="342900" indent="-342900" defTabSz="1218987">
              <a:buFont typeface="Wingdings" panose="05000000000000000000" pitchFamily="2" charset="2"/>
              <a:buChar char="§"/>
            </a:pPr>
            <a:r>
              <a:rPr lang="en-US" sz="2000" b="1" u="sng" kern="0" dirty="0">
                <a:solidFill>
                  <a:srgbClr val="3C8C9C"/>
                </a:solidFill>
                <a:latin typeface="Arial Narrow" panose="020B0606020202030204" pitchFamily="34" charset="0"/>
                <a:cs typeface="Arial" pitchFamily="34" charset="0"/>
              </a:rPr>
              <a:t>It is recommended that for any patient with triglycerides &gt; 1.5 mmol/L</a:t>
            </a:r>
            <a:r>
              <a:rPr lang="en-US" sz="2000" kern="0" dirty="0">
                <a:solidFill>
                  <a:srgbClr val="3C8C9C"/>
                </a:solidFill>
                <a:latin typeface="Arial Narrow" panose="020B0606020202030204" pitchFamily="34" charset="0"/>
                <a:cs typeface="Arial" pitchFamily="34" charset="0"/>
              </a:rPr>
              <a:t>, </a:t>
            </a:r>
            <a:r>
              <a:rPr lang="en-US" sz="2000" b="1" kern="0" dirty="0">
                <a:solidFill>
                  <a:schemeClr val="tx1">
                    <a:lumMod val="65000"/>
                    <a:lumOff val="35000"/>
                  </a:schemeClr>
                </a:solidFill>
                <a:latin typeface="Arial Narrow" panose="020B0606020202030204" pitchFamily="34" charset="0"/>
                <a:cs typeface="Arial" pitchFamily="34" charset="0"/>
              </a:rPr>
              <a:t>non-HDL-C or </a:t>
            </a:r>
            <a:r>
              <a:rPr lang="en-US" sz="2000" b="1" kern="0" dirty="0" err="1">
                <a:solidFill>
                  <a:schemeClr val="tx1">
                    <a:lumMod val="65000"/>
                    <a:lumOff val="35000"/>
                  </a:schemeClr>
                </a:solidFill>
                <a:latin typeface="Arial Narrow" panose="020B0606020202030204" pitchFamily="34" charset="0"/>
                <a:cs typeface="Arial" pitchFamily="34" charset="0"/>
              </a:rPr>
              <a:t>ApoB</a:t>
            </a:r>
            <a:r>
              <a:rPr lang="en-US" sz="2000" b="1" kern="0" dirty="0">
                <a:solidFill>
                  <a:schemeClr val="tx1">
                    <a:lumMod val="65000"/>
                    <a:lumOff val="35000"/>
                  </a:schemeClr>
                </a:solidFill>
                <a:latin typeface="Arial Narrow" panose="020B0606020202030204" pitchFamily="34" charset="0"/>
                <a:cs typeface="Arial" pitchFamily="34" charset="0"/>
              </a:rPr>
              <a:t> be used instead of LDL-C </a:t>
            </a:r>
            <a:r>
              <a:rPr lang="en-US" sz="2000" kern="0" dirty="0">
                <a:solidFill>
                  <a:schemeClr val="tx1">
                    <a:lumMod val="65000"/>
                    <a:lumOff val="35000"/>
                  </a:schemeClr>
                </a:solidFill>
                <a:latin typeface="Arial Narrow" panose="020B0606020202030204" pitchFamily="34" charset="0"/>
                <a:cs typeface="Arial" pitchFamily="34" charset="0"/>
              </a:rPr>
              <a:t>as the preferred lipid parameter for screening. </a:t>
            </a:r>
            <a:r>
              <a:rPr lang="en-US" sz="1600" i="1" dirty="0">
                <a:solidFill>
                  <a:schemeClr val="tx1">
                    <a:lumMod val="65000"/>
                    <a:lumOff val="35000"/>
                  </a:schemeClr>
                </a:solidFill>
                <a:latin typeface="Arial Narrow" panose="020B0606020202030204" pitchFamily="34" charset="0"/>
              </a:rPr>
              <a:t>(Strong Recommendation; High Quality Evidence)</a:t>
            </a:r>
            <a:endParaRPr lang="en-CA" sz="1600" i="1"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8813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508576"/>
            <a:ext cx="8285018"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 </a:t>
            </a:r>
            <a:r>
              <a:rPr kumimoji="0" lang="en-US" sz="2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Improve Risk Stratification and Dyslipidemia Management?</a:t>
            </a:r>
          </a:p>
        </p:txBody>
      </p:sp>
      <p:sp>
        <p:nvSpPr>
          <p:cNvPr id="14" name="Rectangle 13">
            <a:extLst>
              <a:ext uri="{FF2B5EF4-FFF2-40B4-BE49-F238E27FC236}">
                <a16:creationId xmlns:a16="http://schemas.microsoft.com/office/drawing/2014/main" id="{5A5EDE8D-6E2B-400C-B513-D8265CCFD983}"/>
              </a:ext>
            </a:extLst>
          </p:cNvPr>
          <p:cNvSpPr/>
          <p:nvPr/>
        </p:nvSpPr>
        <p:spPr>
          <a:xfrm>
            <a:off x="3904083" y="-4929"/>
            <a:ext cx="1165949"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endParaRPr kumimoji="0" lang="en-US" sz="4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pic>
        <p:nvPicPr>
          <p:cNvPr id="22" name="Picture 21">
            <a:extLst>
              <a:ext uri="{FF2B5EF4-FFF2-40B4-BE49-F238E27FC236}">
                <a16:creationId xmlns:a16="http://schemas.microsoft.com/office/drawing/2014/main" id="{C70E7BED-E5DE-405F-A6E4-17A7FF9BB1BF}"/>
              </a:ext>
            </a:extLst>
          </p:cNvPr>
          <p:cNvPicPr>
            <a:picLocks noChangeAspect="1"/>
          </p:cNvPicPr>
          <p:nvPr/>
        </p:nvPicPr>
        <p:blipFill>
          <a:blip r:embed="rId5"/>
          <a:stretch>
            <a:fillRect/>
          </a:stretch>
        </p:blipFill>
        <p:spPr>
          <a:xfrm>
            <a:off x="55328" y="1684028"/>
            <a:ext cx="2255574" cy="2879025"/>
          </a:xfrm>
          <a:prstGeom prst="rect">
            <a:avLst/>
          </a:prstGeom>
        </p:spPr>
      </p:pic>
      <p:pic>
        <p:nvPicPr>
          <p:cNvPr id="23" name="Picture 22">
            <a:extLst>
              <a:ext uri="{FF2B5EF4-FFF2-40B4-BE49-F238E27FC236}">
                <a16:creationId xmlns:a16="http://schemas.microsoft.com/office/drawing/2014/main" id="{C96941E9-8C27-49E7-9AAE-2CEDACFEAA98}"/>
              </a:ext>
            </a:extLst>
          </p:cNvPr>
          <p:cNvPicPr>
            <a:picLocks noChangeAspect="1"/>
          </p:cNvPicPr>
          <p:nvPr/>
        </p:nvPicPr>
        <p:blipFill>
          <a:blip r:embed="rId6"/>
          <a:stretch>
            <a:fillRect/>
          </a:stretch>
        </p:blipFill>
        <p:spPr>
          <a:xfrm>
            <a:off x="2727940" y="1712240"/>
            <a:ext cx="3411910" cy="1260719"/>
          </a:xfrm>
          <a:prstGeom prst="rect">
            <a:avLst/>
          </a:prstGeom>
        </p:spPr>
      </p:pic>
      <p:pic>
        <p:nvPicPr>
          <p:cNvPr id="24" name="Picture 23">
            <a:extLst>
              <a:ext uri="{FF2B5EF4-FFF2-40B4-BE49-F238E27FC236}">
                <a16:creationId xmlns:a16="http://schemas.microsoft.com/office/drawing/2014/main" id="{8569832D-633F-4809-BC8B-2EDF75322E78}"/>
              </a:ext>
            </a:extLst>
          </p:cNvPr>
          <p:cNvPicPr>
            <a:picLocks noChangeAspect="1"/>
          </p:cNvPicPr>
          <p:nvPr/>
        </p:nvPicPr>
        <p:blipFill>
          <a:blip r:embed="rId7"/>
          <a:stretch>
            <a:fillRect/>
          </a:stretch>
        </p:blipFill>
        <p:spPr>
          <a:xfrm>
            <a:off x="2727940" y="3123540"/>
            <a:ext cx="3373117" cy="1797760"/>
          </a:xfrm>
          <a:prstGeom prst="rect">
            <a:avLst/>
          </a:prstGeom>
        </p:spPr>
      </p:pic>
      <p:pic>
        <p:nvPicPr>
          <p:cNvPr id="27" name="Graphic 26" descr="Arrow Right with solid fill">
            <a:extLst>
              <a:ext uri="{FF2B5EF4-FFF2-40B4-BE49-F238E27FC236}">
                <a16:creationId xmlns:a16="http://schemas.microsoft.com/office/drawing/2014/main" id="{3633C554-EE96-4FCC-9A16-6A2D9B906B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401" y="1983071"/>
            <a:ext cx="468000" cy="468000"/>
          </a:xfrm>
          <a:prstGeom prst="rect">
            <a:avLst/>
          </a:prstGeom>
        </p:spPr>
      </p:pic>
      <p:pic>
        <p:nvPicPr>
          <p:cNvPr id="28" name="Graphic 27" descr="Arrow Right with solid fill">
            <a:extLst>
              <a:ext uri="{FF2B5EF4-FFF2-40B4-BE49-F238E27FC236}">
                <a16:creationId xmlns:a16="http://schemas.microsoft.com/office/drawing/2014/main" id="{3FAE3F49-3B91-401B-A3BC-378CD1CDBB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9940" y="3705052"/>
            <a:ext cx="468000" cy="468000"/>
          </a:xfrm>
          <a:prstGeom prst="rect">
            <a:avLst/>
          </a:prstGeom>
        </p:spPr>
      </p:pic>
      <p:sp>
        <p:nvSpPr>
          <p:cNvPr id="29" name="Rectangle 28">
            <a:extLst>
              <a:ext uri="{FF2B5EF4-FFF2-40B4-BE49-F238E27FC236}">
                <a16:creationId xmlns:a16="http://schemas.microsoft.com/office/drawing/2014/main" id="{75E600AD-2DB7-4217-B394-30622AD17325}"/>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Lab Testing in Canadaꭞ</a:t>
            </a:r>
          </a:p>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is not currently considered a treatment target. However, </a:t>
            </a:r>
            <a:r>
              <a:rPr kumimoji="0" lang="en-US" sz="13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Arial" panose="020B0604020202020204" pitchFamily="34" charset="0"/>
              </a:rPr>
              <a:t>Lp</a:t>
            </a:r>
            <a:r>
              <a:rPr kumimoji="0" lang="en-US" sz="13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(a) testing is available across Canada, and is currently an insured laboratory test in most provinces, except in Ontario and Manitoba</a:t>
            </a:r>
            <a:endParaRPr kumimoji="0" lang="en-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p:txBody>
      </p:sp>
      <p:pic>
        <p:nvPicPr>
          <p:cNvPr id="30" name="Graphic 29" descr="Test tubes outline">
            <a:extLst>
              <a:ext uri="{FF2B5EF4-FFF2-40B4-BE49-F238E27FC236}">
                <a16:creationId xmlns:a16="http://schemas.microsoft.com/office/drawing/2014/main" id="{541B859A-C6E5-45ED-9C9C-643A82A52C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100" y="5386572"/>
            <a:ext cx="655931" cy="655931"/>
          </a:xfrm>
          <a:prstGeom prst="rect">
            <a:avLst/>
          </a:prstGeom>
        </p:spPr>
      </p:pic>
      <p:sp>
        <p:nvSpPr>
          <p:cNvPr id="31" name="Rectangle: Rounded Corners 30">
            <a:extLst>
              <a:ext uri="{FF2B5EF4-FFF2-40B4-BE49-F238E27FC236}">
                <a16:creationId xmlns:a16="http://schemas.microsoft.com/office/drawing/2014/main" id="{EB3E67B3-149E-476C-AF39-A4402B5238CF}"/>
              </a:ext>
            </a:extLst>
          </p:cNvPr>
          <p:cNvSpPr/>
          <p:nvPr/>
        </p:nvSpPr>
        <p:spPr>
          <a:xfrm>
            <a:off x="6216324"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32" name="Picture 31">
            <a:extLst>
              <a:ext uri="{FF2B5EF4-FFF2-40B4-BE49-F238E27FC236}">
                <a16:creationId xmlns:a16="http://schemas.microsoft.com/office/drawing/2014/main" id="{CEF2F6E8-7B22-4FD8-97C1-924AAFF33C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4293" y="1251556"/>
            <a:ext cx="247258" cy="563552"/>
          </a:xfrm>
          <a:prstGeom prst="rect">
            <a:avLst/>
          </a:prstGeom>
        </p:spPr>
      </p:pic>
      <p:sp>
        <p:nvSpPr>
          <p:cNvPr id="33" name="TextBox 32">
            <a:extLst>
              <a:ext uri="{FF2B5EF4-FFF2-40B4-BE49-F238E27FC236}">
                <a16:creationId xmlns:a16="http://schemas.microsoft.com/office/drawing/2014/main" id="{281BD722-D11B-4CA9-8EF9-8829AFD100FD}"/>
              </a:ext>
            </a:extLst>
          </p:cNvPr>
          <p:cNvSpPr txBox="1"/>
          <p:nvPr/>
        </p:nvSpPr>
        <p:spPr>
          <a:xfrm>
            <a:off x="6139850" y="1680902"/>
            <a:ext cx="2685799" cy="3554819"/>
          </a:xfrm>
          <a:prstGeom prst="rect">
            <a:avLst/>
          </a:prstGeom>
          <a:noFill/>
        </p:spPr>
        <p:txBody>
          <a:bodyPr wrap="square" rtlCol="0">
            <a:spAutoFit/>
          </a:bodyPr>
          <a:lstStyle/>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6 million Canadians have high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  </a:t>
            </a:r>
            <a:r>
              <a:rPr kumimoji="0" lang="en-CA"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most common genetic dyslipidemia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High concentrations of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are associated with high risk of recurrent CVD in individuals from the general population</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Commonly used agents such as statins and ezetimibe) do not adequately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a:t>
            </a:r>
          </a:p>
          <a:p>
            <a:pPr marL="377825" marR="0" lvl="0" indent="-285750" algn="l" defTabSz="457200" rtl="0" eaLnBrk="1" fontAlgn="auto" latinLnBrk="0" hangingPunct="1">
              <a:lnSpc>
                <a:spcPct val="100000"/>
              </a:lnSpc>
              <a:spcBef>
                <a:spcPts val="0"/>
              </a:spcBef>
              <a:spcAft>
                <a:spcPts val="600"/>
              </a:spcAft>
              <a:buClrTx/>
              <a:buSzTx/>
              <a:buFont typeface="Wingdings" panose="05000000000000000000" pitchFamily="2" charset="2"/>
              <a:buChar char="§"/>
              <a:tabLst>
                <a:tab pos="630238" algn="l"/>
              </a:tabLst>
              <a:defRPr/>
            </a:pP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PCSK9 inhibitors, niacin, and apheresis can lower </a:t>
            </a:r>
            <a:r>
              <a:rPr kumimoji="0" lang="en-US" sz="1400" b="0" i="0" u="none" strike="noStrike" kern="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1400" b="0"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(a) levels, but relatively limited evidence currently exists for their use</a:t>
            </a: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1.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O'Donoghue ML, Fazio 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Calibri" panose="020F0502020204030204" pitchFamily="34" charset="0"/>
              </a:rPr>
              <a:t>Giugliano</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RP,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et al. Lipoprotein(a), PCSK9 Inhibition, and Cardiovascular Risk. Circulation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2019;139(12):1483-92</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2.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Bittner VA,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Calibri" panose="020F0502020204030204" pitchFamily="34" charset="0"/>
              </a:rPr>
              <a:t>Szarek</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M, Aylward PE, et al. Effect of Alirocumab on Lipoprotein(a) and Cardiovascular Risk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After Acute Coronary Syndrome.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JACC 2020;75(2):133-44</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Calibri" panose="020F0502020204030204" pitchFamily="34" charset="0"/>
              </a:rPr>
              <a:t>;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3. Pare G,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Caku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McQueen M, Anand SS,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Enas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4.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mn-cs"/>
              </a:rPr>
              <a:t>Enkhmaa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t> B,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mn-cs"/>
              </a:rPr>
              <a:t>Anuurad</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t> E, Berglund L. Lipoprotein (a): impact by ethnicity and environmental and medical conditions. J Lipid Res. 2016;57(7):1111-25.</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mn-cs"/>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ASCVD, atherosclerotic cardiovascular disease; CHD, coronary heart disease; CVD, cardiovascular disease; FH, familial hypercholesterolemia; LDL-C, low density lipoprotein cholesterol;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Lp</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 lipoprotein a; RCTs, randomized controlled trials; RFs, risk factors.</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Content adapted from: </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Pearson et al.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2021 Canadian Cardiovascular Society Guidelines for the Management of Dyslipidemia for the Prevention of Cardiovascular Disease in the Adult. </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From: https://doi.org/10.1016/j.cjca.2021.03.016</a:t>
            </a: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C53C876D-C23D-4657-AACC-47FAEFCEEA2F}"/>
              </a:ext>
            </a:extLst>
          </p:cNvPr>
          <p:cNvSpPr/>
          <p:nvPr/>
        </p:nvSpPr>
        <p:spPr>
          <a:xfrm>
            <a:off x="55328" y="1136424"/>
            <a:ext cx="9033344" cy="5043197"/>
          </a:xfrm>
          <a:prstGeom prst="rect">
            <a:avLst/>
          </a:prstGeom>
          <a:solidFill>
            <a:schemeClr val="bg1"/>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8597C45C-1677-454E-9EBD-0E473435E28A}"/>
              </a:ext>
            </a:extLst>
          </p:cNvPr>
          <p:cNvSpPr txBox="1"/>
          <p:nvPr/>
        </p:nvSpPr>
        <p:spPr>
          <a:xfrm>
            <a:off x="128978" y="3337064"/>
            <a:ext cx="8882018" cy="2523768"/>
          </a:xfrm>
          <a:prstGeom prst="rect">
            <a:avLst/>
          </a:prstGeom>
          <a:noFill/>
        </p:spPr>
        <p:txBody>
          <a:bodyPr wrap="square" rtlCol="0">
            <a:spAutoFit/>
          </a:bodyPr>
          <a:lstStyle/>
          <a:p>
            <a:pPr marL="514350" marR="0" lvl="0" indent="-51435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sng"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Measuring </a:t>
            </a:r>
            <a:r>
              <a:rPr kumimoji="0" lang="en-US" sz="2000" b="1" i="0" u="sng" strike="noStrike" kern="0" cap="none" spc="0" normalizeH="0" baseline="0" noProof="0" dirty="0" err="1">
                <a:ln>
                  <a:noFill/>
                </a:ln>
                <a:solidFill>
                  <a:srgbClr val="3C8C9C"/>
                </a:solidFill>
                <a:effectLst/>
                <a:uLnTx/>
                <a:uFillTx/>
                <a:latin typeface="Arial Narrow" panose="020B0606020202030204" pitchFamily="34" charset="0"/>
                <a:ea typeface="+mn-ea"/>
                <a:cs typeface="Arial" pitchFamily="34" charset="0"/>
              </a:rPr>
              <a:t>Lp</a:t>
            </a:r>
            <a:r>
              <a:rPr kumimoji="0" lang="en-US" sz="2000" b="1" i="0" u="sng"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(a) level once in a person’s lifetime</a:t>
            </a:r>
            <a:r>
              <a:rPr kumimoji="0" lang="en-US" sz="2000" b="1"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 </a:t>
            </a:r>
            <a:r>
              <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is recommended as a  part of  the initial lipid screening.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High Quality Evidence)</a:t>
            </a:r>
          </a:p>
          <a:p>
            <a:pPr marL="457200" marR="0" lvl="0" indent="-4572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600" b="0" i="1"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a:p>
            <a:pPr marL="514350" marR="0" lvl="0" indent="-51435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 all patients in the setting of primary prevention</a:t>
            </a:r>
            <a:r>
              <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rPr>
              <a:t> </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with a </a:t>
            </a:r>
            <a:r>
              <a:rPr kumimoji="0" lang="en-US" sz="2000" b="1" i="0" u="none" strike="noStrike" kern="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Arial" pitchFamily="34" charset="0"/>
              </a:rPr>
              <a:t>Lp</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 ≥50 mg/dL (or ≥100 nmol/L), earlier and more intensive health </a:t>
            </a:r>
            <a:r>
              <a:rPr kumimoji="0" lang="en-US" sz="2000" b="1" i="0" u="none" strike="noStrike" kern="0" cap="none" spc="0" normalizeH="0" baseline="0" noProof="0" dirty="0" err="1">
                <a:ln>
                  <a:noFill/>
                </a:ln>
                <a:solidFill>
                  <a:prstClr val="black">
                    <a:lumMod val="65000"/>
                    <a:lumOff val="35000"/>
                  </a:prstClr>
                </a:solidFill>
                <a:effectLst/>
                <a:uLnTx/>
                <a:uFillTx/>
                <a:latin typeface="Arial Narrow" panose="020B0606020202030204" pitchFamily="34" charset="0"/>
                <a:ea typeface="+mn-ea"/>
                <a:cs typeface="Arial" pitchFamily="34" charset="0"/>
              </a:rPr>
              <a:t>behaviour</a:t>
            </a:r>
            <a:r>
              <a:rPr kumimoji="0" lang="en-US" sz="2000" b="1" i="0"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 modification counselling and management of other ASCVD risk factors is recommended. </a:t>
            </a:r>
            <a:r>
              <a:rPr kumimoji="0" lang="en-CA"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Expert consensus)</a:t>
            </a:r>
          </a:p>
          <a:p>
            <a:pPr marL="514350" marR="0" lvl="0" indent="-514350" algn="l" defTabSz="1218987"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endParaRPr>
          </a:p>
        </p:txBody>
      </p:sp>
      <p:pic>
        <p:nvPicPr>
          <p:cNvPr id="37" name="Picture 36" descr="A white circle with text&#10;&#10;Description automatically generated with low confidence">
            <a:extLst>
              <a:ext uri="{FF2B5EF4-FFF2-40B4-BE49-F238E27FC236}">
                <a16:creationId xmlns:a16="http://schemas.microsoft.com/office/drawing/2014/main" id="{43DC44B0-71E2-4DFD-805C-EF8224694D55}"/>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78829" y="1453510"/>
            <a:ext cx="1681856" cy="1681856"/>
          </a:xfrm>
          <a:prstGeom prst="rect">
            <a:avLst/>
          </a:prstGeom>
        </p:spPr>
      </p:pic>
    </p:spTree>
    <p:extLst>
      <p:ext uri="{BB962C8B-B14F-4D97-AF65-F5344CB8AC3E}">
        <p14:creationId xmlns:p14="http://schemas.microsoft.com/office/powerpoint/2010/main" val="4820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Scoring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702644"/>
            <a:ext cx="4374457" cy="4093428"/>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testing is useful in diagnosing subclinical coronary artery disease and in predicting the risk of future cardiovascular events and death.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Given the high negative predictive value of the test, it can also serve to reclassify risk in patients beyond traditional risk factors. </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Along with shared decision-making, elevated calcium scores can guide the initiation of statin or aspirin therapy.</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Repeat CAC testing is not recommended.</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691573" y="1567017"/>
            <a:ext cx="4203045" cy="4339650"/>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How to interpret CAC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(true normal) has a negative predictive value in low -risk adults of 95-99% over 2-5 years, event rate of 1.5% over 10 years (not a zero rate of events).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confirms presence of atherosclerotic plaque, and increasing scores are directly proportional to increased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is associated with high risk (&gt;2% annual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Even if CAC = 0</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patients with strong family history, poorly controlled risk factors, Familial Hypercholesterolemia (FH) or elevated </a:t>
            </a:r>
            <a:r>
              <a:rPr kumimoji="0" lang="en-US" sz="18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still warrant consideration of treatment.</a:t>
            </a:r>
            <a:endPar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19585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82690"/>
            <a:ext cx="9068683"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Primary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New Key Take-Aways from the 2021 Guidelines</a:t>
            </a:r>
          </a:p>
        </p:txBody>
      </p:sp>
      <p:sp>
        <p:nvSpPr>
          <p:cNvPr id="36" name="Rectangle 35">
            <a:extLst>
              <a:ext uri="{FF2B5EF4-FFF2-40B4-BE49-F238E27FC236}">
                <a16:creationId xmlns:a16="http://schemas.microsoft.com/office/drawing/2014/main" id="{5C609076-C42D-45D3-B46A-82F7B7916CF2}"/>
              </a:ext>
            </a:extLst>
          </p:cNvPr>
          <p:cNvSpPr/>
          <p:nvPr/>
        </p:nvSpPr>
        <p:spPr>
          <a:xfrm>
            <a:off x="-4918" y="1247322"/>
            <a:ext cx="2000250"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7" name="Graphic 36" descr="Weight Loss with solid fill">
            <a:extLst>
              <a:ext uri="{FF2B5EF4-FFF2-40B4-BE49-F238E27FC236}">
                <a16:creationId xmlns:a16="http://schemas.microsoft.com/office/drawing/2014/main" id="{43D6962C-0B51-406A-89EC-9A4B2FB83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470" y="1361036"/>
            <a:ext cx="720000" cy="720000"/>
          </a:xfrm>
          <a:prstGeom prst="rect">
            <a:avLst/>
          </a:prstGeom>
        </p:spPr>
      </p:pic>
      <p:pic>
        <p:nvPicPr>
          <p:cNvPr id="38" name="Graphic 37" descr="Food Safety outline">
            <a:extLst>
              <a:ext uri="{FF2B5EF4-FFF2-40B4-BE49-F238E27FC236}">
                <a16:creationId xmlns:a16="http://schemas.microsoft.com/office/drawing/2014/main" id="{B0B11768-1B4A-4318-9AD6-26EA751DE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781" y="1336540"/>
            <a:ext cx="720000" cy="720000"/>
          </a:xfrm>
          <a:prstGeom prst="rect">
            <a:avLst/>
          </a:prstGeom>
        </p:spPr>
      </p:pic>
      <p:sp>
        <p:nvSpPr>
          <p:cNvPr id="39" name="Rectangle 38">
            <a:extLst>
              <a:ext uri="{FF2B5EF4-FFF2-40B4-BE49-F238E27FC236}">
                <a16:creationId xmlns:a16="http://schemas.microsoft.com/office/drawing/2014/main" id="{90EB0CDD-4788-4335-B9ED-62D9F9A5E389}"/>
              </a:ext>
            </a:extLst>
          </p:cNvPr>
          <p:cNvSpPr/>
          <p:nvPr/>
        </p:nvSpPr>
        <p:spPr>
          <a:xfrm>
            <a:off x="1995332" y="1223733"/>
            <a:ext cx="6149306" cy="900000"/>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en-US" sz="2400" b="1" dirty="0">
                <a:latin typeface="Arial Narrow" panose="020B0606020202030204" pitchFamily="34" charset="0"/>
              </a:rPr>
              <a:t>Health behavior changes remain the cornerstone of disease prevention.</a:t>
            </a:r>
          </a:p>
        </p:txBody>
      </p:sp>
      <p:sp>
        <p:nvSpPr>
          <p:cNvPr id="40" name="Rectangle 39">
            <a:extLst>
              <a:ext uri="{FF2B5EF4-FFF2-40B4-BE49-F238E27FC236}">
                <a16:creationId xmlns:a16="http://schemas.microsoft.com/office/drawing/2014/main" id="{7B6D5644-804F-4670-BEA2-BE1F2FBE17E4}"/>
              </a:ext>
            </a:extLst>
          </p:cNvPr>
          <p:cNvSpPr/>
          <p:nvPr/>
        </p:nvSpPr>
        <p:spPr>
          <a:xfrm>
            <a:off x="1995332" y="2103935"/>
            <a:ext cx="6060780" cy="900000"/>
          </a:xfrm>
          <a:prstGeom prst="rect">
            <a:avLst/>
          </a:prstGeom>
          <a:solidFill>
            <a:srgbClr val="FFFFFF">
              <a:lumMod val="95000"/>
            </a:srgbClr>
          </a:solidFill>
          <a:ln w="12700" cap="flat" cmpd="sng" algn="ctr">
            <a:noFill/>
            <a:prstDash val="solid"/>
            <a:miter lim="800000"/>
          </a:ln>
          <a:effectLst/>
        </p:spPr>
        <p:txBody>
          <a:bodyPr rtlCol="0" anchor="ctr">
            <a:normAutofit/>
          </a:bodyPr>
          <a:lstStyle/>
          <a:p>
            <a:r>
              <a:rPr lang="en-US" sz="2400" b="1" kern="0" dirty="0">
                <a:latin typeface="Arial Narrow" panose="020B0606020202030204" pitchFamily="34" charset="0"/>
              </a:rPr>
              <a:t>Inquire about previous HT / DM in pregnancy when assessing risk</a:t>
            </a:r>
          </a:p>
        </p:txBody>
      </p:sp>
      <p:sp>
        <p:nvSpPr>
          <p:cNvPr id="41" name="Rectangle 40">
            <a:extLst>
              <a:ext uri="{FF2B5EF4-FFF2-40B4-BE49-F238E27FC236}">
                <a16:creationId xmlns:a16="http://schemas.microsoft.com/office/drawing/2014/main" id="{00B126F6-B064-4D23-93AF-DF513C52E3E6}"/>
              </a:ext>
            </a:extLst>
          </p:cNvPr>
          <p:cNvSpPr/>
          <p:nvPr/>
        </p:nvSpPr>
        <p:spPr>
          <a:xfrm>
            <a:off x="-4918" y="2115169"/>
            <a:ext cx="2000251"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2" name="Graphic 41" descr="Woman with baby with solid fill">
            <a:extLst>
              <a:ext uri="{FF2B5EF4-FFF2-40B4-BE49-F238E27FC236}">
                <a16:creationId xmlns:a16="http://schemas.microsoft.com/office/drawing/2014/main" id="{AA3C01BE-E3D9-4FD2-B08C-E7877BD53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688" y="2226345"/>
            <a:ext cx="709634" cy="709634"/>
          </a:xfrm>
          <a:prstGeom prst="rect">
            <a:avLst/>
          </a:prstGeom>
        </p:spPr>
      </p:pic>
      <p:sp>
        <p:nvSpPr>
          <p:cNvPr id="43" name="Rectangle 42">
            <a:extLst>
              <a:ext uri="{FF2B5EF4-FFF2-40B4-BE49-F238E27FC236}">
                <a16:creationId xmlns:a16="http://schemas.microsoft.com/office/drawing/2014/main" id="{78501D59-1328-4650-827F-C06A0180E3FC}"/>
              </a:ext>
            </a:extLst>
          </p:cNvPr>
          <p:cNvSpPr/>
          <p:nvPr/>
        </p:nvSpPr>
        <p:spPr>
          <a:xfrm>
            <a:off x="-4918" y="3010726"/>
            <a:ext cx="2000250" cy="1475572"/>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2BCB12-792A-4E55-B65F-AC3D6D4F68EF}"/>
              </a:ext>
            </a:extLst>
          </p:cNvPr>
          <p:cNvSpPr/>
          <p:nvPr/>
        </p:nvSpPr>
        <p:spPr>
          <a:xfrm>
            <a:off x="1995332" y="3036649"/>
            <a:ext cx="6248188" cy="1485126"/>
          </a:xfrm>
          <a:prstGeom prst="rect">
            <a:avLst/>
          </a:prstGeom>
          <a:solidFill>
            <a:schemeClr val="bg1"/>
          </a:solidFill>
          <a:ln w="12700" cap="flat" cmpd="sng" algn="ctr">
            <a:noFill/>
            <a:prstDash val="solid"/>
            <a:miter lim="800000"/>
          </a:ln>
          <a:effectLst/>
        </p:spPr>
        <p:txBody>
          <a:bodyPr rtlCol="0" anchor="ctr">
            <a:noAutofit/>
          </a:bodyPr>
          <a:lstStyle/>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Use non-HDL-C (or </a:t>
            </a:r>
            <a:r>
              <a:rPr lang="en-US" sz="1600" b="1" dirty="0" err="1">
                <a:latin typeface="Arial Narrow" panose="020B0606020202030204" pitchFamily="34" charset="0"/>
              </a:rPr>
              <a:t>apoB</a:t>
            </a:r>
            <a:r>
              <a:rPr lang="en-US" sz="1600" b="1" dirty="0">
                <a:latin typeface="Arial Narrow" panose="020B0606020202030204" pitchFamily="34" charset="0"/>
              </a:rPr>
              <a:t>) when TG &gt; 1.5 mmol/L</a:t>
            </a:r>
          </a:p>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Measure </a:t>
            </a:r>
            <a:r>
              <a:rPr lang="en-US" sz="1600" b="1" dirty="0" err="1">
                <a:latin typeface="Arial Narrow" panose="020B0606020202030204" pitchFamily="34" charset="0"/>
              </a:rPr>
              <a:t>Lp</a:t>
            </a:r>
            <a:r>
              <a:rPr lang="en-US" sz="1600" b="1" dirty="0">
                <a:latin typeface="Arial Narrow" panose="020B0606020202030204" pitchFamily="34" charset="0"/>
              </a:rPr>
              <a:t>(a) once in each patient’s lifetime</a:t>
            </a:r>
          </a:p>
          <a:p>
            <a:pPr marL="342900" lvl="0" indent="-342900" fontAlgn="base">
              <a:lnSpc>
                <a:spcPct val="120000"/>
              </a:lnSpc>
              <a:buClr>
                <a:srgbClr val="769CA1"/>
              </a:buClr>
              <a:buFont typeface="Wingdings" panose="05000000000000000000" pitchFamily="2" charset="2"/>
              <a:buChar char="§"/>
            </a:pPr>
            <a:r>
              <a:rPr lang="en-US" sz="1600" b="1" dirty="0">
                <a:latin typeface="Arial Narrow" panose="020B0606020202030204" pitchFamily="34" charset="0"/>
              </a:rPr>
              <a:t>Consider CAC in intermediate risk patients without any clear statin indication. </a:t>
            </a:r>
          </a:p>
          <a:p>
            <a:pPr marL="800100" lvl="1" indent="-342900" fontAlgn="base">
              <a:lnSpc>
                <a:spcPct val="120000"/>
              </a:lnSpc>
              <a:buClr>
                <a:srgbClr val="769CA1"/>
              </a:buClr>
              <a:buFont typeface="Wingdings" panose="05000000000000000000" pitchFamily="2" charset="2"/>
              <a:buChar char="§"/>
            </a:pPr>
            <a:r>
              <a:rPr lang="en-US" sz="1400" b="1" i="1" dirty="0">
                <a:latin typeface="Arial Narrow" panose="020B0606020202030204" pitchFamily="34" charset="0"/>
              </a:rPr>
              <a:t>Any score above zero is abnormal.</a:t>
            </a:r>
          </a:p>
        </p:txBody>
      </p:sp>
      <p:pic>
        <p:nvPicPr>
          <p:cNvPr id="45" name="Graphic 44" descr="Test tubes with solid fill">
            <a:extLst>
              <a:ext uri="{FF2B5EF4-FFF2-40B4-BE49-F238E27FC236}">
                <a16:creationId xmlns:a16="http://schemas.microsoft.com/office/drawing/2014/main" id="{921079EF-2DE9-4960-AE3B-F7AC1F07F6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254" y="3295167"/>
            <a:ext cx="914400" cy="914400"/>
          </a:xfrm>
          <a:prstGeom prst="rect">
            <a:avLst/>
          </a:prstGeom>
        </p:spPr>
      </p:pic>
      <p:sp>
        <p:nvSpPr>
          <p:cNvPr id="46" name="Rectangle 45">
            <a:extLst>
              <a:ext uri="{FF2B5EF4-FFF2-40B4-BE49-F238E27FC236}">
                <a16:creationId xmlns:a16="http://schemas.microsoft.com/office/drawing/2014/main" id="{920E7119-BAF6-4D38-818C-67FC770C6846}"/>
              </a:ext>
            </a:extLst>
          </p:cNvPr>
          <p:cNvSpPr/>
          <p:nvPr/>
        </p:nvSpPr>
        <p:spPr>
          <a:xfrm>
            <a:off x="1995332" y="4523448"/>
            <a:ext cx="6149307" cy="900000"/>
          </a:xfrm>
          <a:prstGeom prst="rect">
            <a:avLst/>
          </a:prstGeom>
          <a:solidFill>
            <a:srgbClr val="FFFFFF">
              <a:lumMod val="95000"/>
            </a:srgbClr>
          </a:solidFill>
          <a:ln w="12700" cap="flat" cmpd="sng" algn="ctr">
            <a:noFill/>
            <a:prstDash val="solid"/>
            <a:miter lim="800000"/>
          </a:ln>
          <a:effectLst/>
        </p:spPr>
        <p:txBody>
          <a:bodyPr rtlCol="0" anchor="ctr">
            <a:normAutofit fontScale="92500" lnSpcReduction="10000"/>
          </a:bodyPr>
          <a:lstStyle/>
          <a:p>
            <a:r>
              <a:rPr lang="en-US" sz="2000" b="1" kern="0" dirty="0">
                <a:latin typeface="Arial Narrow" panose="020B0606020202030204" pitchFamily="34" charset="0"/>
              </a:rPr>
              <a:t>Evidence continues to show benefits of keeping low cholesterol levels throughout life, at any age, and at any level of risk.</a:t>
            </a:r>
          </a:p>
        </p:txBody>
      </p:sp>
      <p:sp>
        <p:nvSpPr>
          <p:cNvPr id="47" name="Rectangle 46">
            <a:extLst>
              <a:ext uri="{FF2B5EF4-FFF2-40B4-BE49-F238E27FC236}">
                <a16:creationId xmlns:a16="http://schemas.microsoft.com/office/drawing/2014/main" id="{0C19F854-2CE1-4BCC-8209-BF40ACEF45C5}"/>
              </a:ext>
            </a:extLst>
          </p:cNvPr>
          <p:cNvSpPr/>
          <p:nvPr/>
        </p:nvSpPr>
        <p:spPr>
          <a:xfrm>
            <a:off x="-4918" y="4481855"/>
            <a:ext cx="2000251"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8" name="Graphic 47" descr="Downstairs with solid fill">
            <a:extLst>
              <a:ext uri="{FF2B5EF4-FFF2-40B4-BE49-F238E27FC236}">
                <a16:creationId xmlns:a16="http://schemas.microsoft.com/office/drawing/2014/main" id="{20D75820-925B-4B9C-BAEC-CF55E5554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077" y="4565036"/>
            <a:ext cx="720000" cy="720000"/>
          </a:xfrm>
          <a:prstGeom prst="rect">
            <a:avLst/>
          </a:prstGeom>
        </p:spPr>
      </p:pic>
      <p:sp>
        <p:nvSpPr>
          <p:cNvPr id="49" name="Rectangle 48">
            <a:extLst>
              <a:ext uri="{FF2B5EF4-FFF2-40B4-BE49-F238E27FC236}">
                <a16:creationId xmlns:a16="http://schemas.microsoft.com/office/drawing/2014/main" id="{BF360D78-4746-468A-B6BF-D97EE7AE8766}"/>
              </a:ext>
            </a:extLst>
          </p:cNvPr>
          <p:cNvSpPr/>
          <p:nvPr/>
        </p:nvSpPr>
        <p:spPr>
          <a:xfrm>
            <a:off x="-4918" y="5377413"/>
            <a:ext cx="2000250"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6D530B7-0132-429C-A710-90A03031C770}"/>
              </a:ext>
            </a:extLst>
          </p:cNvPr>
          <p:cNvSpPr/>
          <p:nvPr/>
        </p:nvSpPr>
        <p:spPr>
          <a:xfrm>
            <a:off x="1995332" y="5381534"/>
            <a:ext cx="6115414" cy="891436"/>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en-US" sz="2000" b="1" dirty="0">
                <a:latin typeface="Arial Narrow" panose="020B0606020202030204" pitchFamily="34" charset="0"/>
              </a:rPr>
              <a:t>Growing evidence suggests continued benefits of lipid lowering for primary prevention in older adults (&gt;75 years)</a:t>
            </a:r>
          </a:p>
        </p:txBody>
      </p:sp>
      <p:sp>
        <p:nvSpPr>
          <p:cNvPr id="51" name="Rectangle 50">
            <a:extLst>
              <a:ext uri="{FF2B5EF4-FFF2-40B4-BE49-F238E27FC236}">
                <a16:creationId xmlns:a16="http://schemas.microsoft.com/office/drawing/2014/main" id="{1A6F0402-F704-415B-A547-950675BFC8F2}"/>
              </a:ext>
            </a:extLst>
          </p:cNvPr>
          <p:cNvSpPr/>
          <p:nvPr/>
        </p:nvSpPr>
        <p:spPr>
          <a:xfrm>
            <a:off x="420613" y="5468999"/>
            <a:ext cx="1188000" cy="756000"/>
          </a:xfrm>
          <a:prstGeom prst="rect">
            <a:avLst/>
          </a:prstGeom>
          <a:noFill/>
          <a:ln w="12700" cap="flat" cmpd="sng" algn="ctr">
            <a:noFill/>
            <a:prstDash val="solid"/>
            <a:miter lim="800000"/>
          </a:ln>
          <a:effectLst/>
        </p:spPr>
        <p:txBody>
          <a:bodyPr rtlCol="0" anchor="ctr">
            <a:noAutofit/>
          </a:bodyPr>
          <a:lstStyle/>
          <a:p>
            <a:pPr lvl="0" fontAlgn="base">
              <a:buClr>
                <a:srgbClr val="769CA1"/>
              </a:buClr>
            </a:pPr>
            <a:r>
              <a:rPr lang="en-US" sz="5400" b="1" spc="50" dirty="0">
                <a:ln w="0"/>
                <a:solidFill>
                  <a:schemeClr val="bg1"/>
                </a:solidFill>
                <a:effectLst>
                  <a:innerShdw blurRad="63500" dist="50800" dir="13500000">
                    <a:srgbClr val="000000">
                      <a:alpha val="50000"/>
                    </a:srgbClr>
                  </a:innerShdw>
                </a:effectLst>
                <a:latin typeface="Arial Narrow" panose="020B0606020202030204" pitchFamily="34" charset="0"/>
              </a:rPr>
              <a:t>75+</a:t>
            </a:r>
          </a:p>
        </p:txBody>
      </p:sp>
      <p:sp>
        <p:nvSpPr>
          <p:cNvPr id="52" name="Rectangle 51">
            <a:extLst>
              <a:ext uri="{FF2B5EF4-FFF2-40B4-BE49-F238E27FC236}">
                <a16:creationId xmlns:a16="http://schemas.microsoft.com/office/drawing/2014/main" id="{EE055282-2F27-49C1-B150-9869A32FF58E}"/>
              </a:ext>
            </a:extLst>
          </p:cNvPr>
          <p:cNvSpPr/>
          <p:nvPr/>
        </p:nvSpPr>
        <p:spPr>
          <a:xfrm>
            <a:off x="8061379" y="1221660"/>
            <a:ext cx="1082621"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CA86033-AE11-40EB-A86E-8EB3D4D02C51}"/>
              </a:ext>
            </a:extLst>
          </p:cNvPr>
          <p:cNvSpPr/>
          <p:nvPr/>
        </p:nvSpPr>
        <p:spPr>
          <a:xfrm>
            <a:off x="8056113" y="2088827"/>
            <a:ext cx="1087887"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34877BE-50BC-44AC-9C32-12955EE6C5AF}"/>
              </a:ext>
            </a:extLst>
          </p:cNvPr>
          <p:cNvSpPr/>
          <p:nvPr/>
        </p:nvSpPr>
        <p:spPr>
          <a:xfrm>
            <a:off x="8032862" y="2986753"/>
            <a:ext cx="1111138" cy="1556501"/>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B478071-C11F-4026-8F8C-8E68BD831841}"/>
              </a:ext>
            </a:extLst>
          </p:cNvPr>
          <p:cNvSpPr/>
          <p:nvPr/>
        </p:nvSpPr>
        <p:spPr>
          <a:xfrm>
            <a:off x="8032862" y="4485111"/>
            <a:ext cx="1125020"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9D9D93C-9B8F-49A6-80E8-1F70F4568CBA}"/>
              </a:ext>
            </a:extLst>
          </p:cNvPr>
          <p:cNvSpPr/>
          <p:nvPr/>
        </p:nvSpPr>
        <p:spPr>
          <a:xfrm>
            <a:off x="8032862" y="5377252"/>
            <a:ext cx="1111138"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17558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4" grpId="0" animBg="1"/>
      <p:bldP spid="46" grpId="0" animBg="1"/>
      <p:bldP spid="47" grpId="0" animBg="1"/>
      <p:bldP spid="49" grpId="0" animBg="1"/>
      <p:bldP spid="50" grpId="0" animBg="1"/>
      <p:bldP spid="51" grpId="0"/>
      <p:bldP spid="53" grpId="0" animBg="1"/>
      <p:bldP spid="54"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Presenter Disclosure</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2021 CCS Guidelines Update: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is New and Relevant in Secondary Prevention</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4072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Most Appropriate Lipid/Lipoprotein Threshold for the Intensification of Therapy in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Management of Dyslipidemia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67315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3E5F0A7-DD8B-4322-BDED-D42A8237502A}"/>
              </a:ext>
            </a:extLst>
          </p:cNvPr>
          <p:cNvSpPr/>
          <p:nvPr/>
        </p:nvSpPr>
        <p:spPr>
          <a:xfrm>
            <a:off x="3986470" y="-75120"/>
            <a:ext cx="1184940" cy="707886"/>
          </a:xfrm>
          <a:prstGeom prst="rect">
            <a:avLst/>
          </a:prstGeom>
          <a:noFill/>
        </p:spPr>
        <p:txBody>
          <a:bodyPr wrap="non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sp>
        <p:nvSpPr>
          <p:cNvPr id="11" name="TextBox 10">
            <a:extLst>
              <a:ext uri="{FF2B5EF4-FFF2-40B4-BE49-F238E27FC236}">
                <a16:creationId xmlns:a16="http://schemas.microsoft.com/office/drawing/2014/main" id="{2BD0A1D8-C253-438F-89AC-42E1A709FAB8}"/>
              </a:ext>
            </a:extLst>
          </p:cNvPr>
          <p:cNvSpPr txBox="1"/>
          <p:nvPr/>
        </p:nvSpPr>
        <p:spPr>
          <a:xfrm>
            <a:off x="1180407" y="434622"/>
            <a:ext cx="77862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i="1" dirty="0">
                <a:solidFill>
                  <a:prstClr val="white"/>
                </a:solidFill>
                <a:latin typeface="Arial Narrow" panose="020B0606020202030204" pitchFamily="34" charset="0"/>
              </a:rPr>
              <a:t>Introducing Treatment Thresholds…..</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50921"/>
            <a:ext cx="957908" cy="957908"/>
          </a:xfrm>
          <a:prstGeom prst="rect">
            <a:avLst/>
          </a:prstGeom>
        </p:spPr>
      </p:pic>
      <p:sp>
        <p:nvSpPr>
          <p:cNvPr id="13" name="TextBox 12">
            <a:extLst>
              <a:ext uri="{FF2B5EF4-FFF2-40B4-BE49-F238E27FC236}">
                <a16:creationId xmlns:a16="http://schemas.microsoft.com/office/drawing/2014/main" id="{3ED8D471-333C-46E1-AA7B-76EA537A880C}"/>
              </a:ext>
            </a:extLst>
          </p:cNvPr>
          <p:cNvSpPr txBox="1"/>
          <p:nvPr/>
        </p:nvSpPr>
        <p:spPr>
          <a:xfrm>
            <a:off x="100769" y="1479545"/>
            <a:ext cx="8883147" cy="4042968"/>
          </a:xfrm>
          <a:prstGeom prst="rect">
            <a:avLst/>
          </a:prstGeom>
          <a:solidFill>
            <a:srgbClr val="F68D58"/>
          </a:solidFill>
          <a:effectLst>
            <a:outerShdw blurRad="50800" dist="38100" dir="2700000" algn="tl" rotWithShape="0">
              <a:prstClr val="black">
                <a:alpha val="40000"/>
              </a:prstClr>
            </a:outerShdw>
          </a:effectLst>
        </p:spPr>
        <p:txBody>
          <a:bodyPr wrap="square" tIns="91440" bIns="9144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Arial Narrow" panose="020B0606020202030204" pitchFamily="34" charset="0"/>
              </a:rPr>
              <a:t>LDL-C ≥1.8 mmol/L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Arial Narrow" panose="020B0606020202030204" pitchFamily="34" charset="0"/>
              </a:rPr>
              <a:t>OR   </a:t>
            </a:r>
          </a:p>
          <a:p>
            <a:pPr lvl="0" algn="ctr">
              <a:defRPr/>
            </a:pP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non-HDL-C </a:t>
            </a:r>
            <a:r>
              <a:rPr lang="en-US" sz="4000" b="1" kern="0" dirty="0">
                <a:solidFill>
                  <a:srgbClr val="FFFFFF"/>
                </a:solidFill>
                <a:latin typeface="Arial Narrow" panose="020B0606020202030204" pitchFamily="34" charset="0"/>
              </a:rPr>
              <a:t>≥ 2.4 </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mmol/L or </a:t>
            </a: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 </a:t>
            </a:r>
            <a:r>
              <a:rPr lang="en-US" sz="4000" b="1" kern="0" dirty="0">
                <a:solidFill>
                  <a:srgbClr val="FFFFFF"/>
                </a:solidFill>
                <a:latin typeface="Arial Narrow" panose="020B0606020202030204" pitchFamily="34" charset="0"/>
              </a:rPr>
              <a:t>≥ 0.7 </a:t>
            </a:r>
            <a:r>
              <a:rPr kumimoji="0" lang="en-US" sz="4000" b="1" i="0" u="none" strike="noStrike" kern="0" cap="none" spc="0" normalizeH="0" baseline="0" noProof="0" dirty="0">
                <a:ln>
                  <a:noFill/>
                </a:ln>
                <a:solidFill>
                  <a:srgbClr val="FFFFFF"/>
                </a:solidFill>
                <a:effectLst/>
                <a:uLnTx/>
                <a:uFillTx/>
                <a:latin typeface="Arial Narrow" panose="020B0606020202030204" pitchFamily="34" charset="0"/>
              </a:rPr>
              <a:t>g/L</a:t>
            </a:r>
            <a:endParaRPr kumimoji="0" lang="en-CA" sz="40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423378"/>
            <a:ext cx="11099570" cy="215444"/>
          </a:xfrm>
          <a:prstGeom prst="rect">
            <a:avLst/>
          </a:prstGeom>
          <a:noFill/>
          <a:ln w="9525">
            <a:noFill/>
            <a:miter lim="800000"/>
            <a:headEnd/>
            <a:tailEnd/>
          </a:ln>
        </p:spPr>
        <p:txBody>
          <a:bodyPr wrap="square">
            <a:spAutoFit/>
          </a:bodyPr>
          <a:lstStyle/>
          <a:p>
            <a:pPr lvl="0">
              <a:tabLst>
                <a:tab pos="8077200" algn="l"/>
              </a:tabLst>
              <a:defRPr/>
            </a:pPr>
            <a:r>
              <a:rPr lang="en-US" sz="8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From: 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082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62005"/>
            <a:ext cx="957908" cy="957908"/>
          </a:xfrm>
          <a:prstGeom prst="rect">
            <a:avLst/>
          </a:prstGeom>
        </p:spPr>
      </p:pic>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380483"/>
            <a:ext cx="11099570"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800" dirty="0">
                <a:solidFill>
                  <a:prstClr val="white"/>
                </a:solidFill>
                <a:latin typeface="Arial Narrow" panose="020B0606020202030204" pitchFamily="34" charset="0"/>
              </a:rPr>
              <a:t>Cholesterol Treatment Trialists’ (CTT) Collaborators. Lancet 2012;380:581-590</a:t>
            </a:r>
          </a:p>
        </p:txBody>
      </p:sp>
      <p:sp>
        <p:nvSpPr>
          <p:cNvPr id="15" name="TextBox 14">
            <a:extLst>
              <a:ext uri="{FF2B5EF4-FFF2-40B4-BE49-F238E27FC236}">
                <a16:creationId xmlns:a16="http://schemas.microsoft.com/office/drawing/2014/main" id="{F44B8713-B474-4F9F-B2FB-F0AE00A7C4C3}"/>
              </a:ext>
            </a:extLst>
          </p:cNvPr>
          <p:cNvSpPr txBox="1"/>
          <p:nvPr/>
        </p:nvSpPr>
        <p:spPr>
          <a:xfrm>
            <a:off x="-1" y="27710"/>
            <a:ext cx="9155001"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200" b="1" dirty="0">
                <a:solidFill>
                  <a:prstClr val="white"/>
                </a:solidFill>
                <a:latin typeface="Arial Narrow" panose="020B0606020202030204" pitchFamily="34" charset="0"/>
              </a:rPr>
              <a:t>Use High-Intensity Statins in </a:t>
            </a:r>
            <a:r>
              <a:rPr lang="en-CA" sz="3200" b="1" i="1" dirty="0">
                <a:solidFill>
                  <a:prstClr val="white"/>
                </a:solidFill>
                <a:latin typeface="Arial Narrow" panose="020B0606020202030204" pitchFamily="34" charset="0"/>
              </a:rPr>
              <a:t>ALL</a:t>
            </a:r>
            <a:r>
              <a:rPr lang="en-CA" sz="3200" b="1" dirty="0">
                <a:solidFill>
                  <a:prstClr val="white"/>
                </a:solidFill>
                <a:latin typeface="Arial Narrow" panose="020B0606020202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3200" b="1" dirty="0">
                <a:solidFill>
                  <a:prstClr val="white"/>
                </a:solidFill>
                <a:latin typeface="Arial Narrow" panose="020B0606020202030204" pitchFamily="34" charset="0"/>
              </a:rPr>
              <a:t>ASCVD Patients</a:t>
            </a:r>
            <a:endParaRPr kumimoji="0" lang="en-CA" sz="3200" b="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A13F0636-2E97-4516-B98F-ABEFD9B56AE3}"/>
              </a:ext>
            </a:extLst>
          </p:cNvPr>
          <p:cNvSpPr txBox="1"/>
          <p:nvPr/>
        </p:nvSpPr>
        <p:spPr>
          <a:xfrm>
            <a:off x="254387" y="1254383"/>
            <a:ext cx="8651315" cy="1846659"/>
          </a:xfrm>
          <a:prstGeom prst="rect">
            <a:avLst/>
          </a:prstGeom>
          <a:noFill/>
        </p:spPr>
        <p:txBody>
          <a:bodyPr wrap="square">
            <a:spAutoFit/>
          </a:bodyPr>
          <a:lstStyle/>
          <a:p>
            <a:pPr marL="285750" indent="-285750" defTabSz="1218987">
              <a:buFont typeface="Wingdings" panose="05000000000000000000" pitchFamily="2" charset="2"/>
              <a:buChar char="§"/>
            </a:pPr>
            <a:r>
              <a:rPr lang="en-US" sz="2400" b="1" dirty="0">
                <a:solidFill>
                  <a:srgbClr val="3C8C9C"/>
                </a:solidFill>
                <a:latin typeface="Arial Narrow" panose="020B0606020202030204" pitchFamily="34" charset="0"/>
              </a:rPr>
              <a:t>Use of high-intensity statin therapy in addition to appropriate health </a:t>
            </a:r>
            <a:r>
              <a:rPr lang="en-US" sz="2400" b="1" dirty="0" err="1">
                <a:solidFill>
                  <a:srgbClr val="3C8C9C"/>
                </a:solidFill>
                <a:latin typeface="Arial Narrow" panose="020B0606020202030204" pitchFamily="34" charset="0"/>
              </a:rPr>
              <a:t>behaviour</a:t>
            </a:r>
            <a:r>
              <a:rPr lang="en-US" sz="2400" b="1" dirty="0">
                <a:solidFill>
                  <a:srgbClr val="3C8C9C"/>
                </a:solidFill>
                <a:latin typeface="Arial Narrow" panose="020B0606020202030204" pitchFamily="34" charset="0"/>
              </a:rPr>
              <a:t> modifications for all secondary prevention CVD patients is recommended</a:t>
            </a:r>
            <a:r>
              <a:rPr lang="en-US" sz="2400" b="1" dirty="0">
                <a:solidFill>
                  <a:schemeClr val="tx1">
                    <a:lumMod val="65000"/>
                    <a:lumOff val="35000"/>
                  </a:schemeClr>
                </a:solidFill>
                <a:latin typeface="Arial Narrow" panose="020B0606020202030204" pitchFamily="34" charset="0"/>
              </a:rPr>
              <a:t>. </a:t>
            </a:r>
            <a:r>
              <a:rPr lang="en-US" sz="2400" dirty="0">
                <a:solidFill>
                  <a:schemeClr val="tx1">
                    <a:lumMod val="65000"/>
                    <a:lumOff val="35000"/>
                  </a:schemeClr>
                </a:solidFill>
                <a:latin typeface="Arial Narrow" panose="020B0606020202030204" pitchFamily="34" charset="0"/>
              </a:rPr>
              <a:t>For patients who do not tolerate a high-intensity statin, the maximally tolerated statin dose is recommended. </a:t>
            </a:r>
            <a:r>
              <a:rPr lang="en-US" i="1" dirty="0">
                <a:solidFill>
                  <a:schemeClr val="tx1">
                    <a:lumMod val="65000"/>
                    <a:lumOff val="35000"/>
                  </a:schemeClr>
                </a:solidFill>
                <a:latin typeface="Arial Narrow" panose="020B0606020202030204" pitchFamily="34" charset="0"/>
              </a:rPr>
              <a:t>(Strong Recommendation; High-Quality Evidence).</a:t>
            </a:r>
          </a:p>
        </p:txBody>
      </p:sp>
      <p:sp>
        <p:nvSpPr>
          <p:cNvPr id="17" name="TextBox 16">
            <a:extLst>
              <a:ext uri="{FF2B5EF4-FFF2-40B4-BE49-F238E27FC236}">
                <a16:creationId xmlns:a16="http://schemas.microsoft.com/office/drawing/2014/main" id="{FEBC8795-36DB-4ED8-BB20-C822545B6BA0}"/>
              </a:ext>
            </a:extLst>
          </p:cNvPr>
          <p:cNvSpPr txBox="1"/>
          <p:nvPr/>
        </p:nvSpPr>
        <p:spPr>
          <a:xfrm>
            <a:off x="-11959" y="3174329"/>
            <a:ext cx="9155959" cy="58477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a:r>
              <a:rPr lang="en-US" sz="3200" b="1" dirty="0">
                <a:solidFill>
                  <a:srgbClr val="3C8C9C"/>
                </a:solidFill>
                <a:latin typeface="Arial Narrow" panose="020B0606020202030204" pitchFamily="34" charset="0"/>
              </a:rPr>
              <a:t>Statins are the main stay of therapy </a:t>
            </a:r>
          </a:p>
        </p:txBody>
      </p:sp>
      <p:sp>
        <p:nvSpPr>
          <p:cNvPr id="19" name="TextBox 18">
            <a:extLst>
              <a:ext uri="{FF2B5EF4-FFF2-40B4-BE49-F238E27FC236}">
                <a16:creationId xmlns:a16="http://schemas.microsoft.com/office/drawing/2014/main" id="{2AA2F9E5-F030-4990-ADBA-FA67F6F965B4}"/>
              </a:ext>
            </a:extLst>
          </p:cNvPr>
          <p:cNvSpPr txBox="1"/>
          <p:nvPr/>
        </p:nvSpPr>
        <p:spPr>
          <a:xfrm>
            <a:off x="-18797" y="3785672"/>
            <a:ext cx="9173797" cy="369332"/>
          </a:xfrm>
          <a:prstGeom prst="rect">
            <a:avLst/>
          </a:prstGeom>
          <a:noFill/>
        </p:spPr>
        <p:txBody>
          <a:bodyPr wrap="square">
            <a:spAutoFit/>
          </a:bodyPr>
          <a:lstStyle/>
          <a:p>
            <a:pPr algn="ctr" defTabSz="1218987"/>
            <a:r>
              <a:rPr lang="en-US" b="1" dirty="0">
                <a:solidFill>
                  <a:schemeClr val="tx1">
                    <a:lumMod val="65000"/>
                    <a:lumOff val="35000"/>
                  </a:schemeClr>
                </a:solidFill>
                <a:latin typeface="Arial Narrow" panose="020B0606020202030204" pitchFamily="34" charset="0"/>
              </a:rPr>
              <a:t>Cholesterol Treatment Trialists’ Meta-Analysis of 27 Randomized Statin Trials (n </a:t>
            </a:r>
            <a:r>
              <a:rPr lang="en-US" b="1" dirty="0">
                <a:solidFill>
                  <a:schemeClr val="tx1">
                    <a:lumMod val="65000"/>
                    <a:lumOff val="35000"/>
                  </a:schemeClr>
                </a:solidFill>
                <a:latin typeface="Arial Narrow" panose="020B0606020202030204" pitchFamily="34" charset="0"/>
                <a:sym typeface="Symbol" panose="05050102010706020507" pitchFamily="18" charset="2"/>
              </a:rPr>
              <a:t> 175,000)</a:t>
            </a:r>
            <a:endParaRPr lang="en-US" b="1" dirty="0">
              <a:solidFill>
                <a:schemeClr val="tx1">
                  <a:lumMod val="65000"/>
                  <a:lumOff val="35000"/>
                </a:schemeClr>
              </a:solidFill>
              <a:latin typeface="Arial Narrow" panose="020B0606020202030204" pitchFamily="34" charset="0"/>
            </a:endParaRPr>
          </a:p>
        </p:txBody>
      </p:sp>
      <p:sp>
        <p:nvSpPr>
          <p:cNvPr id="20" name="Rectangle: Rounded Corners 19">
            <a:extLst>
              <a:ext uri="{FF2B5EF4-FFF2-40B4-BE49-F238E27FC236}">
                <a16:creationId xmlns:a16="http://schemas.microsoft.com/office/drawing/2014/main" id="{05226118-2EFF-4057-A924-C0BA9DE84C31}"/>
              </a:ext>
            </a:extLst>
          </p:cNvPr>
          <p:cNvSpPr/>
          <p:nvPr/>
        </p:nvSpPr>
        <p:spPr>
          <a:xfrm>
            <a:off x="1352571" y="4542058"/>
            <a:ext cx="2513795"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Arial Narrow" panose="020B0606020202030204" pitchFamily="34" charset="0"/>
              </a:rPr>
              <a:t>Every </a:t>
            </a:r>
            <a:r>
              <a:rPr lang="en-CA" sz="2400" b="1" dirty="0">
                <a:solidFill>
                  <a:srgbClr val="F68D58"/>
                </a:solidFill>
                <a:latin typeface="Arial Narrow" panose="020B0606020202030204" pitchFamily="34" charset="0"/>
              </a:rPr>
              <a:t>1 mmol/L </a:t>
            </a:r>
            <a:r>
              <a:rPr lang="en-CA" sz="2400" dirty="0">
                <a:latin typeface="Arial Narrow" panose="020B0606020202030204" pitchFamily="34" charset="0"/>
              </a:rPr>
              <a:t>reduction in LDL-C</a:t>
            </a:r>
          </a:p>
        </p:txBody>
      </p:sp>
      <p:pic>
        <p:nvPicPr>
          <p:cNvPr id="21" name="Graphic 20" descr="Arrow: Straight with solid fill">
            <a:extLst>
              <a:ext uri="{FF2B5EF4-FFF2-40B4-BE49-F238E27FC236}">
                <a16:creationId xmlns:a16="http://schemas.microsoft.com/office/drawing/2014/main" id="{9E37CDBA-DA93-478A-AB59-85B46A2E0D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072152" y="4731537"/>
            <a:ext cx="914400" cy="914400"/>
          </a:xfrm>
          <a:prstGeom prst="rect">
            <a:avLst/>
          </a:prstGeom>
        </p:spPr>
      </p:pic>
      <p:sp>
        <p:nvSpPr>
          <p:cNvPr id="22" name="Rectangle: Rounded Corners 21">
            <a:extLst>
              <a:ext uri="{FF2B5EF4-FFF2-40B4-BE49-F238E27FC236}">
                <a16:creationId xmlns:a16="http://schemas.microsoft.com/office/drawing/2014/main" id="{9BCFC711-4F44-4916-9596-A76179BF0DB1}"/>
              </a:ext>
            </a:extLst>
          </p:cNvPr>
          <p:cNvSpPr/>
          <p:nvPr/>
        </p:nvSpPr>
        <p:spPr>
          <a:xfrm>
            <a:off x="5165702" y="4532533"/>
            <a:ext cx="2760987"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68D58"/>
                </a:solidFill>
                <a:latin typeface="Arial Narrow" panose="020B0606020202030204" pitchFamily="34" charset="0"/>
              </a:rPr>
              <a:t>23% </a:t>
            </a:r>
            <a:r>
              <a:rPr lang="en-CA" sz="2400" dirty="0">
                <a:latin typeface="Arial Narrow" panose="020B0606020202030204" pitchFamily="34" charset="0"/>
              </a:rPr>
              <a:t>reduction in risk of major coronary events</a:t>
            </a:r>
          </a:p>
        </p:txBody>
      </p:sp>
      <p:sp>
        <p:nvSpPr>
          <p:cNvPr id="23" name="TextBox 22">
            <a:extLst>
              <a:ext uri="{FF2B5EF4-FFF2-40B4-BE49-F238E27FC236}">
                <a16:creationId xmlns:a16="http://schemas.microsoft.com/office/drawing/2014/main" id="{5775174B-C06D-4F68-84C6-5A40808FF0FE}"/>
              </a:ext>
            </a:extLst>
          </p:cNvPr>
          <p:cNvSpPr txBox="1"/>
          <p:nvPr/>
        </p:nvSpPr>
        <p:spPr>
          <a:xfrm>
            <a:off x="-18797" y="4122201"/>
            <a:ext cx="9173797" cy="369332"/>
          </a:xfrm>
          <a:prstGeom prst="rect">
            <a:avLst/>
          </a:prstGeom>
          <a:noFill/>
        </p:spPr>
        <p:txBody>
          <a:bodyPr wrap="square">
            <a:spAutoFit/>
          </a:bodyPr>
          <a:lstStyle/>
          <a:p>
            <a:pPr algn="ctr" defTabSz="1218987"/>
            <a:r>
              <a:rPr lang="en-US" dirty="0">
                <a:solidFill>
                  <a:schemeClr val="tx1">
                    <a:lumMod val="65000"/>
                    <a:lumOff val="35000"/>
                  </a:schemeClr>
                </a:solidFill>
                <a:latin typeface="Arial Narrow" panose="020B0606020202030204" pitchFamily="34" charset="0"/>
              </a:rPr>
              <a:t>In patients with &lt;10% 5-year risk of major coronary events:</a:t>
            </a:r>
          </a:p>
        </p:txBody>
      </p:sp>
    </p:spTree>
    <p:extLst>
      <p:ext uri="{BB962C8B-B14F-4D97-AF65-F5344CB8AC3E}">
        <p14:creationId xmlns:p14="http://schemas.microsoft.com/office/powerpoint/2010/main" val="2518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BUT</a:t>
            </a:r>
            <a:r>
              <a:rPr kumimoji="0" lang="en-US" sz="3600" b="1" i="0"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Not Everyone on an Intensive Statin Reaches LDL-C Threshold</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a:extLst>
              <a:ext uri="{FF2B5EF4-FFF2-40B4-BE49-F238E27FC236}">
                <a16:creationId xmlns:a16="http://schemas.microsoft.com/office/drawing/2014/main" id="{6E8276D3-1E4C-4C13-9614-FDED5EB8166C}"/>
              </a:ext>
            </a:extLst>
          </p:cNvPr>
          <p:cNvPicPr>
            <a:picLocks noChangeAspect="1"/>
          </p:cNvPicPr>
          <p:nvPr/>
        </p:nvPicPr>
        <p:blipFill>
          <a:blip r:embed="rId4"/>
          <a:stretch>
            <a:fillRect/>
          </a:stretch>
        </p:blipFill>
        <p:spPr>
          <a:xfrm>
            <a:off x="-61126" y="1650758"/>
            <a:ext cx="9178525" cy="4839293"/>
          </a:xfrm>
          <a:prstGeom prst="rect">
            <a:avLst/>
          </a:prstGeom>
        </p:spPr>
      </p:pic>
      <p:sp>
        <p:nvSpPr>
          <p:cNvPr id="26" name="Rectangle 25">
            <a:extLst>
              <a:ext uri="{FF2B5EF4-FFF2-40B4-BE49-F238E27FC236}">
                <a16:creationId xmlns:a16="http://schemas.microsoft.com/office/drawing/2014/main" id="{4E4C3DE5-036D-471C-A579-4346FBE27E5F}"/>
              </a:ext>
            </a:extLst>
          </p:cNvPr>
          <p:cNvSpPr/>
          <p:nvPr/>
        </p:nvSpPr>
        <p:spPr bwMode="auto">
          <a:xfrm>
            <a:off x="4998660" y="3154294"/>
            <a:ext cx="4013144" cy="1930797"/>
          </a:xfrm>
          <a:prstGeom prst="rect">
            <a:avLst/>
          </a:prstGeom>
          <a:solidFill>
            <a:srgbClr val="F68D58">
              <a:alpha val="15000"/>
            </a:srgbClr>
          </a:solidFill>
          <a:ln>
            <a:solidFill>
              <a:srgbClr val="F58651"/>
            </a:solidFill>
          </a:ln>
        </p:spPr>
        <p:style>
          <a:lnRef idx="2">
            <a:schemeClr val="accent1">
              <a:shade val="50000"/>
            </a:schemeClr>
          </a:lnRef>
          <a:fillRef idx="1">
            <a:schemeClr val="accent1"/>
          </a:fillRef>
          <a:effectRef idx="0">
            <a:schemeClr val="accent1"/>
          </a:effectRef>
          <a:fontRef idx="minor">
            <a:schemeClr val="lt1"/>
          </a:fontRef>
        </p:style>
        <p:txBody>
          <a:bodyPr lIns="75864" tIns="37915" rIns="75864" bIns="37915" anchor="ctr"/>
          <a:lstStyle/>
          <a:p>
            <a:pPr marL="0" marR="0" lvl="0" indent="0" algn="ctr" defTabSz="7588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arrow" panose="020B0606020202030204" pitchFamily="34" charset="0"/>
            </a:endParaRPr>
          </a:p>
        </p:txBody>
      </p:sp>
      <p:sp>
        <p:nvSpPr>
          <p:cNvPr id="27" name="TextBox 26">
            <a:extLst>
              <a:ext uri="{FF2B5EF4-FFF2-40B4-BE49-F238E27FC236}">
                <a16:creationId xmlns:a16="http://schemas.microsoft.com/office/drawing/2014/main" id="{CFC26FF0-F851-49F4-A0B3-0DEBED0EE5BD}"/>
              </a:ext>
            </a:extLst>
          </p:cNvPr>
          <p:cNvSpPr txBox="1"/>
          <p:nvPr/>
        </p:nvSpPr>
        <p:spPr bwMode="auto">
          <a:xfrm>
            <a:off x="5232987" y="2244428"/>
            <a:ext cx="3778817" cy="815234"/>
          </a:xfrm>
          <a:prstGeom prst="rect">
            <a:avLst/>
          </a:prstGeom>
          <a:noFill/>
        </p:spPr>
        <p:txBody>
          <a:bodyPr wrap="square" lIns="75864" tIns="37915" rIns="75864" bIns="37915">
            <a:spAutoFit/>
          </a:bodyPr>
          <a:lstStyle/>
          <a:p>
            <a:pPr marL="0" marR="0" lvl="0" indent="0" algn="ctr" defTabSz="758825"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68D58"/>
                </a:solidFill>
                <a:uLnTx/>
                <a:uFillTx/>
                <a:latin typeface="Arial Narrow" panose="020B0606020202030204" pitchFamily="34" charset="0"/>
              </a:rPr>
              <a:t>37% of patients with LDL-C ≥1.81 </a:t>
            </a:r>
            <a:r>
              <a:rPr kumimoji="0" lang="en-US" sz="2400" b="1" i="0" u="none" strike="noStrike" kern="1200" cap="none" spc="0" normalizeH="0" baseline="0" noProof="0" err="1">
                <a:ln>
                  <a:noFill/>
                </a:ln>
                <a:solidFill>
                  <a:srgbClr val="F68D58"/>
                </a:solidFill>
                <a:uLnTx/>
                <a:uFillTx/>
                <a:latin typeface="Arial Narrow" panose="020B0606020202030204" pitchFamily="34" charset="0"/>
              </a:rPr>
              <a:t>mmol</a:t>
            </a:r>
            <a:r>
              <a:rPr kumimoji="0" lang="en-US" sz="2400" b="1" i="0" u="none" strike="noStrike" kern="1200" cap="none" spc="0" normalizeH="0" baseline="0" noProof="0">
                <a:ln>
                  <a:noFill/>
                </a:ln>
                <a:solidFill>
                  <a:srgbClr val="F68D58"/>
                </a:solidFill>
                <a:uLnTx/>
                <a:uFillTx/>
                <a:latin typeface="Arial Narrow" panose="020B0606020202030204" pitchFamily="34" charset="0"/>
              </a:rPr>
              <a:t>/L</a:t>
            </a:r>
          </a:p>
        </p:txBody>
      </p:sp>
      <p:sp>
        <p:nvSpPr>
          <p:cNvPr id="28" name="Rectangle 27">
            <a:extLst>
              <a:ext uri="{FF2B5EF4-FFF2-40B4-BE49-F238E27FC236}">
                <a16:creationId xmlns:a16="http://schemas.microsoft.com/office/drawing/2014/main" id="{879E38E3-1BD7-467B-B95E-66CE4AD880D6}"/>
              </a:ext>
            </a:extLst>
          </p:cNvPr>
          <p:cNvSpPr/>
          <p:nvPr/>
        </p:nvSpPr>
        <p:spPr>
          <a:xfrm>
            <a:off x="301751" y="1153257"/>
            <a:ext cx="8521699" cy="815234"/>
          </a:xfrm>
          <a:prstGeom prst="rect">
            <a:avLst/>
          </a:prstGeom>
        </p:spPr>
        <p:txBody>
          <a:bodyPr wrap="square" lIns="75864" tIns="37915" rIns="75864" bIns="37915">
            <a:spAutoFit/>
          </a:bodyPr>
          <a:lstStyle/>
          <a:p>
            <a:pPr marL="0" marR="0" lvl="0" indent="0" algn="ctr" defTabSz="7588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5A64"/>
                </a:solidFill>
                <a:uLnTx/>
                <a:uFillTx/>
                <a:latin typeface="Arial Narrow" panose="020B0606020202030204" pitchFamily="34" charset="0"/>
              </a:rPr>
              <a:t>Distribution of 4-month LDL-C levels Among Patients Treated with Intensive Statin Therapy (Atorvastatin 80 mg)</a:t>
            </a:r>
          </a:p>
        </p:txBody>
      </p:sp>
      <p:sp>
        <p:nvSpPr>
          <p:cNvPr id="29" name="Text Box 29">
            <a:extLst>
              <a:ext uri="{FF2B5EF4-FFF2-40B4-BE49-F238E27FC236}">
                <a16:creationId xmlns:a16="http://schemas.microsoft.com/office/drawing/2014/main" id="{E0FBA4B3-5D4A-4C25-A3BA-219EF50D2246}"/>
              </a:ext>
            </a:extLst>
          </p:cNvPr>
          <p:cNvSpPr txBox="1">
            <a:spLocks noChangeArrowheads="1"/>
          </p:cNvSpPr>
          <p:nvPr/>
        </p:nvSpPr>
        <p:spPr bwMode="auto">
          <a:xfrm>
            <a:off x="68817" y="6502786"/>
            <a:ext cx="7462514" cy="369332"/>
          </a:xfrm>
          <a:prstGeom prst="rect">
            <a:avLst/>
          </a:prstGeom>
          <a:noFill/>
          <a:ln w="9525">
            <a:noFill/>
            <a:miter lim="800000"/>
            <a:headEnd/>
            <a:tailEnd/>
          </a:ln>
        </p:spPr>
        <p:txBody>
          <a:bodyPr wrap="square">
            <a:spAutoFit/>
          </a:bodyPr>
          <a:lstStyle/>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1326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lvl="0" algn="ctr" defTabSz="342991">
              <a:defRPr/>
            </a:pPr>
            <a:r>
              <a:rPr lang="en-US" sz="3600" b="1" dirty="0">
                <a:solidFill>
                  <a:prstClr val="white"/>
                </a:solidFill>
                <a:latin typeface="Arial Narrow" panose="020B0606020202030204" pitchFamily="34" charset="0"/>
              </a:rPr>
              <a:t>Multiple Challenges with Statin Selection</a:t>
            </a:r>
          </a:p>
        </p:txBody>
      </p:sp>
      <p:pic>
        <p:nvPicPr>
          <p:cNvPr id="13" name="Picture 12">
            <a:extLst>
              <a:ext uri="{FF2B5EF4-FFF2-40B4-BE49-F238E27FC236}">
                <a16:creationId xmlns:a16="http://schemas.microsoft.com/office/drawing/2014/main" id="{CCCB6759-440D-4D09-A7B5-0933DA819CE1}"/>
              </a:ext>
            </a:extLst>
          </p:cNvPr>
          <p:cNvPicPr>
            <a:picLocks noChangeAspect="1"/>
          </p:cNvPicPr>
          <p:nvPr/>
        </p:nvPicPr>
        <p:blipFill>
          <a:blip r:embed="rId4"/>
          <a:stretch>
            <a:fillRect/>
          </a:stretch>
        </p:blipFill>
        <p:spPr>
          <a:xfrm>
            <a:off x="2891872" y="2151324"/>
            <a:ext cx="3490676" cy="3431006"/>
          </a:xfrm>
          <a:prstGeom prst="rect">
            <a:avLst/>
          </a:prstGeom>
        </p:spPr>
      </p:pic>
      <p:pic>
        <p:nvPicPr>
          <p:cNvPr id="14" name="Picture 13">
            <a:extLst>
              <a:ext uri="{FF2B5EF4-FFF2-40B4-BE49-F238E27FC236}">
                <a16:creationId xmlns:a16="http://schemas.microsoft.com/office/drawing/2014/main" id="{72D980AA-D3B1-4C76-A5AC-0F73038DE0B5}"/>
              </a:ext>
            </a:extLst>
          </p:cNvPr>
          <p:cNvPicPr>
            <a:picLocks noChangeAspect="1"/>
          </p:cNvPicPr>
          <p:nvPr/>
        </p:nvPicPr>
        <p:blipFill>
          <a:blip r:embed="rId5"/>
          <a:stretch>
            <a:fillRect/>
          </a:stretch>
        </p:blipFill>
        <p:spPr>
          <a:xfrm>
            <a:off x="3596408" y="1289295"/>
            <a:ext cx="2044008" cy="783793"/>
          </a:xfrm>
          <a:prstGeom prst="rect">
            <a:avLst/>
          </a:prstGeom>
        </p:spPr>
      </p:pic>
      <p:pic>
        <p:nvPicPr>
          <p:cNvPr id="15" name="Picture 14">
            <a:extLst>
              <a:ext uri="{FF2B5EF4-FFF2-40B4-BE49-F238E27FC236}">
                <a16:creationId xmlns:a16="http://schemas.microsoft.com/office/drawing/2014/main" id="{3DE0D4D1-7D30-404C-B368-BD14CFBBD49B}"/>
              </a:ext>
            </a:extLst>
          </p:cNvPr>
          <p:cNvPicPr>
            <a:picLocks noChangeAspect="1"/>
          </p:cNvPicPr>
          <p:nvPr/>
        </p:nvPicPr>
        <p:blipFill>
          <a:blip r:embed="rId6"/>
          <a:stretch>
            <a:fillRect/>
          </a:stretch>
        </p:blipFill>
        <p:spPr>
          <a:xfrm>
            <a:off x="6382548" y="3373551"/>
            <a:ext cx="2074391" cy="711755"/>
          </a:xfrm>
          <a:prstGeom prst="rect">
            <a:avLst/>
          </a:prstGeom>
        </p:spPr>
      </p:pic>
      <p:pic>
        <p:nvPicPr>
          <p:cNvPr id="16" name="Picture 15">
            <a:extLst>
              <a:ext uri="{FF2B5EF4-FFF2-40B4-BE49-F238E27FC236}">
                <a16:creationId xmlns:a16="http://schemas.microsoft.com/office/drawing/2014/main" id="{A552F309-2539-4630-822D-6AB747EB5B97}"/>
              </a:ext>
            </a:extLst>
          </p:cNvPr>
          <p:cNvPicPr>
            <a:picLocks noChangeAspect="1"/>
          </p:cNvPicPr>
          <p:nvPr/>
        </p:nvPicPr>
        <p:blipFill>
          <a:blip r:embed="rId7"/>
          <a:stretch>
            <a:fillRect/>
          </a:stretch>
        </p:blipFill>
        <p:spPr>
          <a:xfrm>
            <a:off x="819478" y="3357961"/>
            <a:ext cx="2072394" cy="742933"/>
          </a:xfrm>
          <a:prstGeom prst="rect">
            <a:avLst/>
          </a:prstGeom>
        </p:spPr>
      </p:pic>
      <p:pic>
        <p:nvPicPr>
          <p:cNvPr id="17" name="Picture 16">
            <a:extLst>
              <a:ext uri="{FF2B5EF4-FFF2-40B4-BE49-F238E27FC236}">
                <a16:creationId xmlns:a16="http://schemas.microsoft.com/office/drawing/2014/main" id="{82BC369A-8FAF-4B79-ACE3-A6D7A5CBCBB1}"/>
              </a:ext>
            </a:extLst>
          </p:cNvPr>
          <p:cNvPicPr>
            <a:picLocks noChangeAspect="1"/>
          </p:cNvPicPr>
          <p:nvPr/>
        </p:nvPicPr>
        <p:blipFill>
          <a:blip r:embed="rId8"/>
          <a:stretch>
            <a:fillRect/>
          </a:stretch>
        </p:blipFill>
        <p:spPr>
          <a:xfrm>
            <a:off x="3258611" y="5625737"/>
            <a:ext cx="2757198" cy="674870"/>
          </a:xfrm>
          <a:prstGeom prst="rect">
            <a:avLst/>
          </a:prstGeom>
        </p:spPr>
      </p:pic>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279313"/>
            <a:ext cx="8726037" cy="584775"/>
          </a:xfrm>
          <a:prstGeom prst="rect">
            <a:avLst/>
          </a:prstGeom>
          <a:noFill/>
          <a:ln w="9525">
            <a:noFill/>
            <a:miter lim="800000"/>
            <a:headEnd/>
            <a:tailEnd/>
          </a:ln>
        </p:spPr>
        <p:txBody>
          <a:bodyPr wrap="square">
            <a:spAutoFit/>
          </a:bodyPr>
          <a:lstStyle/>
          <a:p>
            <a:pPr marL="228600" indent="-228600">
              <a:buAutoNum type="alphaLcPeriod"/>
            </a:pPr>
            <a:r>
              <a:rPr lang="en-CA" sz="800" dirty="0">
                <a:solidFill>
                  <a:srgbClr val="FFFFFF"/>
                </a:solidFill>
                <a:latin typeface="Arial Narrow" pitchFamily="34" charset="0"/>
                <a:cs typeface="Arial" charset="0"/>
              </a:rPr>
              <a:t>Ansell BJ. J </a:t>
            </a:r>
            <a:r>
              <a:rPr lang="en-CA" sz="800" dirty="0" err="1">
                <a:solidFill>
                  <a:srgbClr val="FFFFFF"/>
                </a:solidFill>
                <a:latin typeface="Arial Narrow" pitchFamily="34" charset="0"/>
                <a:cs typeface="Arial" charset="0"/>
              </a:rPr>
              <a:t>Manag</a:t>
            </a:r>
            <a:r>
              <a:rPr lang="en-CA" sz="800" dirty="0">
                <a:solidFill>
                  <a:srgbClr val="FFFFFF"/>
                </a:solidFill>
                <a:latin typeface="Arial Narrow" pitchFamily="34" charset="0"/>
                <a:cs typeface="Arial" charset="0"/>
              </a:rPr>
              <a:t> Care Pharm. 2008; 14 (suppl S-b): 29-S15;</a:t>
            </a:r>
          </a:p>
          <a:p>
            <a:pPr marL="228600" indent="-228600">
              <a:buAutoNum type="alphaLcPeriod"/>
            </a:pPr>
            <a:r>
              <a:rPr lang="en-CA" sz="800" dirty="0">
                <a:solidFill>
                  <a:srgbClr val="FFFFFF"/>
                </a:solidFill>
                <a:latin typeface="Arial Narrow" pitchFamily="34" charset="0"/>
                <a:cs typeface="Arial" charset="0"/>
              </a:rPr>
              <a:t>Meade LT. US Pharm. 2007; 32:66-71;</a:t>
            </a:r>
          </a:p>
          <a:p>
            <a:pPr marL="228600" indent="-228600">
              <a:buAutoNum type="alphaLcPeriod"/>
            </a:pPr>
            <a:r>
              <a:rPr lang="en-CA" sz="800" dirty="0" err="1">
                <a:solidFill>
                  <a:srgbClr val="FFFFFF"/>
                </a:solidFill>
                <a:latin typeface="Arial Narrow" pitchFamily="34" charset="0"/>
                <a:cs typeface="Arial" charset="0"/>
              </a:rPr>
              <a:t>Vogeli</a:t>
            </a:r>
            <a:r>
              <a:rPr lang="en-CA" sz="800" dirty="0">
                <a:solidFill>
                  <a:srgbClr val="FFFFFF"/>
                </a:solidFill>
                <a:latin typeface="Arial Narrow" pitchFamily="34" charset="0"/>
                <a:cs typeface="Arial" charset="0"/>
              </a:rPr>
              <a:t> C, et al. J Gen Intern Med. 2007; 22(suppl 3): 391-395;</a:t>
            </a:r>
          </a:p>
          <a:p>
            <a:pPr marL="228600" indent="-228600">
              <a:buAutoNum type="alphaLcPeriod"/>
            </a:pPr>
            <a:r>
              <a:rPr lang="en-CA" sz="800" dirty="0">
                <a:solidFill>
                  <a:srgbClr val="FFFFFF"/>
                </a:solidFill>
                <a:latin typeface="Arial Narrow" pitchFamily="34" charset="0"/>
                <a:cs typeface="Arial" charset="0"/>
              </a:rPr>
              <a:t>Ito M, et al. J Clin </a:t>
            </a:r>
            <a:r>
              <a:rPr lang="en-CA" sz="800" dirty="0" err="1">
                <a:solidFill>
                  <a:srgbClr val="FFFFFF"/>
                </a:solidFill>
                <a:latin typeface="Arial Narrow" pitchFamily="34" charset="0"/>
                <a:cs typeface="Arial" charset="0"/>
              </a:rPr>
              <a:t>Lipidol</a:t>
            </a:r>
            <a:r>
              <a:rPr lang="en-CA" sz="800" dirty="0">
                <a:solidFill>
                  <a:srgbClr val="FFFFFF"/>
                </a:solidFill>
                <a:latin typeface="Arial Narrow" pitchFamily="34" charset="0"/>
                <a:cs typeface="Arial" charset="0"/>
              </a:rPr>
              <a:t>. 2014;8:69-76</a:t>
            </a:r>
          </a:p>
        </p:txBody>
      </p:sp>
    </p:spTree>
    <p:extLst>
      <p:ext uri="{BB962C8B-B14F-4D97-AF65-F5344CB8AC3E}">
        <p14:creationId xmlns:p14="http://schemas.microsoft.com/office/powerpoint/2010/main" val="5281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25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125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lvl="0" algn="ctr" defTabSz="342991">
              <a:defRPr/>
            </a:pPr>
            <a:r>
              <a:rPr lang="en-US" sz="3600" b="1" dirty="0">
                <a:solidFill>
                  <a:prstClr val="white"/>
                </a:solidFill>
                <a:latin typeface="Arial Narrow" panose="020B0606020202030204" pitchFamily="34" charset="0"/>
              </a:rPr>
              <a:t>Adverse Effects Reported with Statin Therapy</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428943"/>
            <a:ext cx="8726037" cy="215444"/>
          </a:xfrm>
          <a:prstGeom prst="rect">
            <a:avLst/>
          </a:prstGeom>
          <a:noFill/>
          <a:ln w="9525">
            <a:noFill/>
            <a:miter lim="800000"/>
            <a:headEnd/>
            <a:tailEnd/>
          </a:ln>
        </p:spPr>
        <p:txBody>
          <a:bodyPr wrap="square">
            <a:spAutoFit/>
          </a:bodyPr>
          <a:lstStyle/>
          <a:p>
            <a:r>
              <a:rPr lang="en-CA" sz="800" dirty="0">
                <a:solidFill>
                  <a:srgbClr val="FFFFFF"/>
                </a:solidFill>
                <a:latin typeface="Arial Narrow" pitchFamily="34" charset="0"/>
                <a:cs typeface="Arial" charset="0"/>
              </a:rPr>
              <a:t>Mach F, et al. Eur Heart J 2018; 39:2526-39</a:t>
            </a:r>
          </a:p>
        </p:txBody>
      </p:sp>
      <p:pic>
        <p:nvPicPr>
          <p:cNvPr id="19" name="Picture 18">
            <a:extLst>
              <a:ext uri="{FF2B5EF4-FFF2-40B4-BE49-F238E27FC236}">
                <a16:creationId xmlns:a16="http://schemas.microsoft.com/office/drawing/2014/main" id="{AC0432F4-2BA0-42E8-BE7E-B320B040D0B5}"/>
              </a:ext>
            </a:extLst>
          </p:cNvPr>
          <p:cNvPicPr>
            <a:picLocks noChangeAspect="1"/>
          </p:cNvPicPr>
          <p:nvPr/>
        </p:nvPicPr>
        <p:blipFill>
          <a:blip r:embed="rId4"/>
          <a:stretch>
            <a:fillRect/>
          </a:stretch>
        </p:blipFill>
        <p:spPr>
          <a:xfrm>
            <a:off x="1981487" y="1090269"/>
            <a:ext cx="5456709" cy="5358960"/>
          </a:xfrm>
          <a:prstGeom prst="rect">
            <a:avLst/>
          </a:prstGeom>
        </p:spPr>
      </p:pic>
    </p:spTree>
    <p:extLst>
      <p:ext uri="{BB962C8B-B14F-4D97-AF65-F5344CB8AC3E}">
        <p14:creationId xmlns:p14="http://schemas.microsoft.com/office/powerpoint/2010/main" val="1408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Impact of Statin-Associated Muscle Symptoms </a:t>
            </a:r>
            <a:r>
              <a:rPr lang="en-US" sz="2800" b="1" dirty="0">
                <a:solidFill>
                  <a:prstClr val="white"/>
                </a:solidFill>
                <a:latin typeface="Arial Narrow" panose="020B0606020202030204" pitchFamily="34" charset="0"/>
              </a:rPr>
              <a:t>(SAMS)</a:t>
            </a:r>
            <a:endParaRPr lang="en-US" sz="3200" b="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6" y="6334695"/>
            <a:ext cx="8726037" cy="461665"/>
          </a:xfrm>
          <a:prstGeom prst="rect">
            <a:avLst/>
          </a:prstGeom>
          <a:noFill/>
          <a:ln w="9525">
            <a:noFill/>
            <a:miter lim="800000"/>
            <a:headEnd/>
            <a:tailEnd/>
          </a:ln>
        </p:spPr>
        <p:txBody>
          <a:bodyPr wrap="square">
            <a:spAutoFit/>
          </a:bodyPr>
          <a:lstStyle/>
          <a:p>
            <a:r>
              <a:rPr lang="en-CA" sz="800" dirty="0" err="1">
                <a:solidFill>
                  <a:srgbClr val="FFFFFF"/>
                </a:solidFill>
                <a:latin typeface="Arial Narrow" pitchFamily="34" charset="0"/>
                <a:cs typeface="Arial" charset="0"/>
              </a:rPr>
              <a:t>Chodick</a:t>
            </a:r>
            <a:r>
              <a:rPr lang="en-CA" sz="800" dirty="0">
                <a:solidFill>
                  <a:srgbClr val="FFFFFF"/>
                </a:solidFill>
                <a:latin typeface="Arial Narrow" pitchFamily="34" charset="0"/>
                <a:cs typeface="Arial" charset="0"/>
              </a:rPr>
              <a:t> G et al. Clin </a:t>
            </a:r>
            <a:r>
              <a:rPr lang="en-CA" sz="800" dirty="0" err="1">
                <a:solidFill>
                  <a:srgbClr val="FFFFFF"/>
                </a:solidFill>
                <a:latin typeface="Arial Narrow" pitchFamily="34" charset="0"/>
                <a:cs typeface="Arial" charset="0"/>
              </a:rPr>
              <a:t>Ther</a:t>
            </a:r>
            <a:r>
              <a:rPr lang="en-CA" sz="800" dirty="0">
                <a:solidFill>
                  <a:srgbClr val="FFFFFF"/>
                </a:solidFill>
                <a:latin typeface="Arial Narrow" pitchFamily="34" charset="0"/>
                <a:cs typeface="Arial" charset="0"/>
              </a:rPr>
              <a:t> 2008;30:2167-79. </a:t>
            </a:r>
          </a:p>
          <a:p>
            <a:r>
              <a:rPr lang="en-CA" sz="800" dirty="0">
                <a:solidFill>
                  <a:srgbClr val="FFFFFF"/>
                </a:solidFill>
                <a:latin typeface="Arial Narrow" pitchFamily="34" charset="0"/>
                <a:cs typeface="Arial" charset="0"/>
              </a:rPr>
              <a:t>Cohen J et al. Clin </a:t>
            </a:r>
            <a:r>
              <a:rPr lang="en-CA" sz="800" dirty="0" err="1">
                <a:solidFill>
                  <a:srgbClr val="FFFFFF"/>
                </a:solidFill>
                <a:latin typeface="Arial Narrow" pitchFamily="34" charset="0"/>
                <a:cs typeface="Arial" charset="0"/>
              </a:rPr>
              <a:t>Lipidol</a:t>
            </a:r>
            <a:r>
              <a:rPr lang="en-CA" sz="800" dirty="0">
                <a:solidFill>
                  <a:srgbClr val="FFFFFF"/>
                </a:solidFill>
                <a:latin typeface="Arial Narrow" pitchFamily="34" charset="0"/>
                <a:cs typeface="Arial" charset="0"/>
              </a:rPr>
              <a:t> 2012;6:208-15</a:t>
            </a:r>
          </a:p>
          <a:p>
            <a:r>
              <a:rPr lang="en-CA" sz="800" dirty="0">
                <a:solidFill>
                  <a:srgbClr val="FFFFFF"/>
                </a:solidFill>
                <a:latin typeface="Arial Narrow" pitchFamily="34" charset="0"/>
                <a:cs typeface="Arial" charset="0"/>
              </a:rPr>
              <a:t>Shalev. Arch. Int Med 2009</a:t>
            </a:r>
          </a:p>
        </p:txBody>
      </p:sp>
      <p:graphicFrame>
        <p:nvGraphicFramePr>
          <p:cNvPr id="10" name="Table 9">
            <a:extLst>
              <a:ext uri="{FF2B5EF4-FFF2-40B4-BE49-F238E27FC236}">
                <a16:creationId xmlns:a16="http://schemas.microsoft.com/office/drawing/2014/main" id="{66DE6C0B-F9F1-47EC-89CF-162380A02FCF}"/>
              </a:ext>
            </a:extLst>
          </p:cNvPr>
          <p:cNvGraphicFramePr>
            <a:graphicFrameLocks noGrp="1"/>
          </p:cNvGraphicFramePr>
          <p:nvPr>
            <p:extLst>
              <p:ext uri="{D42A27DB-BD31-4B8C-83A1-F6EECF244321}">
                <p14:modId xmlns:p14="http://schemas.microsoft.com/office/powerpoint/2010/main" val="664588102"/>
              </p:ext>
            </p:extLst>
          </p:nvPr>
        </p:nvGraphicFramePr>
        <p:xfrm>
          <a:off x="134601" y="2002851"/>
          <a:ext cx="8856000" cy="2426167"/>
        </p:xfrm>
        <a:graphic>
          <a:graphicData uri="http://schemas.openxmlformats.org/drawingml/2006/table">
            <a:tbl>
              <a:tblPr firstRow="1" bandRow="1">
                <a:tableStyleId>{5C22544A-7EE6-4342-B048-85BDC9FD1C3A}</a:tableStyleId>
              </a:tblPr>
              <a:tblGrid>
                <a:gridCol w="2952000">
                  <a:extLst>
                    <a:ext uri="{9D8B030D-6E8A-4147-A177-3AD203B41FA5}">
                      <a16:colId xmlns:a16="http://schemas.microsoft.com/office/drawing/2014/main" val="1598267127"/>
                    </a:ext>
                  </a:extLst>
                </a:gridCol>
                <a:gridCol w="2952000">
                  <a:extLst>
                    <a:ext uri="{9D8B030D-6E8A-4147-A177-3AD203B41FA5}">
                      <a16:colId xmlns:a16="http://schemas.microsoft.com/office/drawing/2014/main" val="3409477875"/>
                    </a:ext>
                  </a:extLst>
                </a:gridCol>
                <a:gridCol w="2952000">
                  <a:extLst>
                    <a:ext uri="{9D8B030D-6E8A-4147-A177-3AD203B41FA5}">
                      <a16:colId xmlns:a16="http://schemas.microsoft.com/office/drawing/2014/main" val="2234245844"/>
                    </a:ext>
                  </a:extLst>
                </a:gridCol>
              </a:tblGrid>
              <a:tr h="370840">
                <a:tc>
                  <a:txBody>
                    <a:bodyPr/>
                    <a:lstStyle/>
                    <a:p>
                      <a:pPr algn="ctr"/>
                      <a:r>
                        <a:rPr lang="en-CA" sz="2000" dirty="0">
                          <a:latin typeface="Arial Narrow" panose="020B0606020202030204" pitchFamily="34" charset="0"/>
                        </a:rPr>
                        <a:t>Proportion of days covered with statin therapy (%)</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algn="ctr"/>
                      <a:r>
                        <a:rPr lang="en-CA" sz="2000" dirty="0">
                          <a:latin typeface="Arial Narrow" panose="020B0606020202030204" pitchFamily="34" charset="0"/>
                        </a:rPr>
                        <a:t>Hazard ratio (95% CI) Primary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dirty="0">
                          <a:latin typeface="Arial Narrow" panose="020B0606020202030204" pitchFamily="34" charset="0"/>
                        </a:rPr>
                        <a:t>Hazard ratio (95% CI) Secondary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extLst>
                  <a:ext uri="{0D108BD9-81ED-4DB2-BD59-A6C34878D82A}">
                    <a16:rowId xmlns:a16="http://schemas.microsoft.com/office/drawing/2014/main" val="1182828669"/>
                  </a:ext>
                </a:extLst>
              </a:tr>
              <a:tr h="432000">
                <a:tc>
                  <a:txBody>
                    <a:bodyPr/>
                    <a:lstStyle/>
                    <a:p>
                      <a:pPr algn="ctr"/>
                      <a:r>
                        <a:rPr lang="en-CA" sz="2000">
                          <a:latin typeface="Arial Narrow" panose="020B0606020202030204" pitchFamily="34" charset="0"/>
                        </a:rPr>
                        <a:t>&lt;10</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191041"/>
                  </a:ext>
                </a:extLst>
              </a:tr>
              <a:tr h="432000">
                <a:tc>
                  <a:txBody>
                    <a:bodyPr/>
                    <a:lstStyle/>
                    <a:p>
                      <a:pPr algn="ctr"/>
                      <a:r>
                        <a:rPr lang="en-CA" sz="2000">
                          <a:latin typeface="Arial Narrow" panose="020B0606020202030204" pitchFamily="34" charset="0"/>
                        </a:rPr>
                        <a:t>10-19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1.35 (1.22-1.50)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1.28 (1.18-1.39)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1307721"/>
                  </a:ext>
                </a:extLst>
              </a:tr>
              <a:tr h="429127">
                <a:tc>
                  <a:txBody>
                    <a:bodyPr/>
                    <a:lstStyle/>
                    <a:p>
                      <a:pPr algn="ctr"/>
                      <a:r>
                        <a:rPr lang="en-CA" sz="2000">
                          <a:latin typeface="Arial Narrow" panose="020B0606020202030204" pitchFamily="34" charset="0"/>
                        </a:rPr>
                        <a:t>50-59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0.77 (0.67-0.88)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0.69 (0.63-0.76)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702963"/>
                  </a:ext>
                </a:extLst>
              </a:tr>
              <a:tr h="432000">
                <a:tc>
                  <a:txBody>
                    <a:bodyPr/>
                    <a:lstStyle/>
                    <a:p>
                      <a:pPr algn="ctr"/>
                      <a:r>
                        <a:rPr lang="en-CA" sz="2000">
                          <a:latin typeface="Arial Narrow" panose="020B0606020202030204" pitchFamily="34" charset="0"/>
                        </a:rPr>
                        <a:t>&gt;90</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a:latin typeface="Arial Narrow" panose="020B0606020202030204" pitchFamily="34" charset="0"/>
                        </a:rPr>
                        <a:t>0.55 (0.49-0.61)</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dirty="0">
                          <a:latin typeface="Arial Narrow" panose="020B0606020202030204" pitchFamily="34" charset="0"/>
                        </a:rPr>
                        <a:t>0.49 (0.46-0.53)</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727482"/>
                  </a:ext>
                </a:extLst>
              </a:tr>
            </a:tbl>
          </a:graphicData>
        </a:graphic>
      </p:graphicFrame>
      <p:sp>
        <p:nvSpPr>
          <p:cNvPr id="11" name="TextBox 10">
            <a:extLst>
              <a:ext uri="{FF2B5EF4-FFF2-40B4-BE49-F238E27FC236}">
                <a16:creationId xmlns:a16="http://schemas.microsoft.com/office/drawing/2014/main" id="{B80E6846-D570-4B54-87B7-F7AF13AD8B41}"/>
              </a:ext>
            </a:extLst>
          </p:cNvPr>
          <p:cNvSpPr txBox="1"/>
          <p:nvPr/>
        </p:nvSpPr>
        <p:spPr>
          <a:xfrm>
            <a:off x="205505" y="4693857"/>
            <a:ext cx="8856000" cy="1129796"/>
          </a:xfrm>
          <a:prstGeom prst="rect">
            <a:avLst/>
          </a:prstGeom>
          <a:solidFill>
            <a:srgbClr val="E4F1F4"/>
          </a:solidFill>
        </p:spPr>
        <p:txBody>
          <a:bodyPr wrap="square" rtlCol="0">
            <a:spAutoFit/>
          </a:bodyPr>
          <a:lstStyle/>
          <a:p>
            <a:pPr marL="285750" indent="-285750" fontAlgn="base">
              <a:lnSpc>
                <a:spcPct val="150000"/>
              </a:lnSpc>
              <a:spcBef>
                <a:spcPct val="0"/>
              </a:spcBef>
              <a:spcAft>
                <a:spcPct val="0"/>
              </a:spcAft>
              <a:buClr>
                <a:srgbClr val="54607F"/>
              </a:buClr>
              <a:buFont typeface="Wingdings" panose="05000000000000000000" pitchFamily="2" charset="2"/>
              <a:buChar char="§"/>
              <a:defRPr/>
            </a:pPr>
            <a:r>
              <a:rPr lang="en-CA" sz="2400" b="1" dirty="0">
                <a:solidFill>
                  <a:srgbClr val="000000"/>
                </a:solidFill>
                <a:latin typeface="Arial Narrow" panose="020B0606020202030204" pitchFamily="34" charset="0"/>
                <a:ea typeface="ＭＳ Ｐゴシック" pitchFamily="34" charset="-128"/>
              </a:rPr>
              <a:t>75% of patients discontinue statin within 2 years</a:t>
            </a:r>
          </a:p>
          <a:p>
            <a:pPr marL="285750" indent="-285750" fontAlgn="base">
              <a:lnSpc>
                <a:spcPct val="150000"/>
              </a:lnSpc>
              <a:spcBef>
                <a:spcPct val="0"/>
              </a:spcBef>
              <a:spcAft>
                <a:spcPct val="0"/>
              </a:spcAft>
              <a:buClr>
                <a:srgbClr val="54607F"/>
              </a:buClr>
              <a:buFont typeface="Wingdings" panose="05000000000000000000" pitchFamily="2" charset="2"/>
              <a:buChar char="§"/>
              <a:defRPr/>
            </a:pPr>
            <a:r>
              <a:rPr lang="en-CA" sz="2400" b="1" dirty="0">
                <a:solidFill>
                  <a:srgbClr val="000000"/>
                </a:solidFill>
                <a:latin typeface="Arial Narrow" panose="020B0606020202030204" pitchFamily="34" charset="0"/>
                <a:ea typeface="ＭＳ Ｐゴシック" pitchFamily="34" charset="-128"/>
              </a:rPr>
              <a:t>SAMS is the prevailing reason in ~60% of patients </a:t>
            </a:r>
          </a:p>
        </p:txBody>
      </p:sp>
      <p:sp>
        <p:nvSpPr>
          <p:cNvPr id="12" name="TextBox 11">
            <a:extLst>
              <a:ext uri="{FF2B5EF4-FFF2-40B4-BE49-F238E27FC236}">
                <a16:creationId xmlns:a16="http://schemas.microsoft.com/office/drawing/2014/main" id="{E2727DA9-99B8-4D7C-AB9F-B02FA4591170}"/>
              </a:ext>
            </a:extLst>
          </p:cNvPr>
          <p:cNvSpPr txBox="1"/>
          <p:nvPr/>
        </p:nvSpPr>
        <p:spPr>
          <a:xfrm>
            <a:off x="154876" y="1323745"/>
            <a:ext cx="8835725" cy="523220"/>
          </a:xfrm>
          <a:prstGeom prst="rect">
            <a:avLst/>
          </a:prstGeom>
          <a:noFill/>
        </p:spPr>
        <p:txBody>
          <a:bodyPr wrap="square" rtlCol="0">
            <a:spAutoFit/>
          </a:bodyPr>
          <a:lstStyle/>
          <a:p>
            <a:pPr algn="ctr"/>
            <a:r>
              <a:rPr lang="en-CA" sz="2800" b="1" dirty="0">
                <a:solidFill>
                  <a:srgbClr val="DC7203"/>
                </a:solidFill>
                <a:latin typeface="Arial Narrow" panose="020B0606020202030204" pitchFamily="34" charset="0"/>
              </a:rPr>
              <a:t>Consequences of Low Statin Adherence: Increased CV Risk</a:t>
            </a:r>
          </a:p>
        </p:txBody>
      </p:sp>
    </p:spTree>
    <p:extLst>
      <p:ext uri="{BB962C8B-B14F-4D97-AF65-F5344CB8AC3E}">
        <p14:creationId xmlns:p14="http://schemas.microsoft.com/office/powerpoint/2010/main" val="89858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Overall statin intolerance occurs in what </a:t>
            </a:r>
          </a:p>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proportion of treated patients?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&lt; 10%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10-15%</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15-20%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&gt;20%</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8" name="TextBox 7">
            <a:extLst>
              <a:ext uri="{FF2B5EF4-FFF2-40B4-BE49-F238E27FC236}">
                <a16:creationId xmlns:a16="http://schemas.microsoft.com/office/drawing/2014/main" id="{513EE073-5B1F-4A04-9843-301CD3A74EB7}"/>
              </a:ext>
            </a:extLst>
          </p:cNvPr>
          <p:cNvSpPr txBox="1"/>
          <p:nvPr/>
        </p:nvSpPr>
        <p:spPr>
          <a:xfrm>
            <a:off x="112196" y="6462135"/>
            <a:ext cx="6137138" cy="261610"/>
          </a:xfrm>
          <a:prstGeom prst="rect">
            <a:avLst/>
          </a:prstGeom>
          <a:noFill/>
        </p:spPr>
        <p:txBody>
          <a:bodyPr wrap="square">
            <a:spAutoFit/>
          </a:bodyPr>
          <a:lstStyle/>
          <a:p>
            <a:pPr lvl="0"/>
            <a:r>
              <a:rPr lang="de-DE" sz="1050" dirty="0">
                <a:solidFill>
                  <a:schemeClr val="tx1">
                    <a:lumMod val="75000"/>
                    <a:lumOff val="25000"/>
                  </a:schemeClr>
                </a:solidFill>
                <a:latin typeface="Arial Narrow" panose="020B0606020202030204" pitchFamily="34" charset="0"/>
                <a:cs typeface="Arial" charset="0"/>
              </a:rPr>
              <a:t>Bruckert E et al. Cardiovasc Drugs Ther. 2005 ;19: 403–414</a:t>
            </a:r>
          </a:p>
        </p:txBody>
      </p:sp>
    </p:spTree>
    <p:extLst>
      <p:ext uri="{BB962C8B-B14F-4D97-AF65-F5344CB8AC3E}">
        <p14:creationId xmlns:p14="http://schemas.microsoft.com/office/powerpoint/2010/main" val="39361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The Role of Non-Statin Therapies to Reduce ASCVD Events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394114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Disclosure of Financial Support</a:t>
            </a:r>
          </a:p>
        </p:txBody>
      </p:sp>
      <p:sp>
        <p:nvSpPr>
          <p:cNvPr id="10" name="Content Placeholder 2">
            <a:extLst>
              <a:ext uri="{FF2B5EF4-FFF2-40B4-BE49-F238E27FC236}">
                <a16:creationId xmlns:a16="http://schemas.microsoft.com/office/drawing/2014/main" id="{292F3BFC-D263-43E6-9D4D-AAC359CC64F4}"/>
              </a:ext>
            </a:extLst>
          </p:cNvPr>
          <p:cNvSpPr txBox="1">
            <a:spLocks/>
          </p:cNvSpPr>
          <p:nvPr/>
        </p:nvSpPr>
        <p:spPr>
          <a:xfrm>
            <a:off x="313764" y="1122509"/>
            <a:ext cx="8659904" cy="490975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4AA7BA"/>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4AA7BA"/>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67927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13" name="Picture 12">
            <a:extLst>
              <a:ext uri="{FF2B5EF4-FFF2-40B4-BE49-F238E27FC236}">
                <a16:creationId xmlns:a16="http://schemas.microsoft.com/office/drawing/2014/main" id="{AF14FF9C-2502-4360-9B1E-9BBE68EB1BD7}"/>
              </a:ext>
            </a:extLst>
          </p:cNvPr>
          <p:cNvPicPr>
            <a:picLocks noChangeAspect="1"/>
          </p:cNvPicPr>
          <p:nvPr/>
        </p:nvPicPr>
        <p:blipFill>
          <a:blip r:embed="rId4"/>
          <a:stretch>
            <a:fillRect/>
          </a:stretch>
        </p:blipFill>
        <p:spPr>
          <a:xfrm>
            <a:off x="2016497" y="1628972"/>
            <a:ext cx="3462880" cy="3807354"/>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8B40177-D269-4D59-818C-C76D2548DFF4}"/>
              </a:ext>
            </a:extLst>
          </p:cNvPr>
          <p:cNvPicPr>
            <a:picLocks noChangeAspect="1"/>
          </p:cNvPicPr>
          <p:nvPr/>
        </p:nvPicPr>
        <p:blipFill>
          <a:blip r:embed="rId5"/>
          <a:stretch>
            <a:fillRect/>
          </a:stretch>
        </p:blipFill>
        <p:spPr>
          <a:xfrm>
            <a:off x="5531044" y="1628972"/>
            <a:ext cx="3487214" cy="38408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6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10" name="Picture 9">
            <a:extLst>
              <a:ext uri="{FF2B5EF4-FFF2-40B4-BE49-F238E27FC236}">
                <a16:creationId xmlns:a16="http://schemas.microsoft.com/office/drawing/2014/main" id="{32ECCA89-00B8-4812-B9E4-1CE7ED3F0388}"/>
              </a:ext>
            </a:extLst>
          </p:cNvPr>
          <p:cNvPicPr>
            <a:picLocks noChangeAspect="1"/>
          </p:cNvPicPr>
          <p:nvPr/>
        </p:nvPicPr>
        <p:blipFill>
          <a:blip r:embed="rId4"/>
          <a:stretch>
            <a:fillRect/>
          </a:stretch>
        </p:blipFill>
        <p:spPr>
          <a:xfrm>
            <a:off x="5349212" y="1737534"/>
            <a:ext cx="3664251" cy="2889121"/>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798AB3F6-9623-42C6-B736-18D7AEF6D2FA}"/>
              </a:ext>
            </a:extLst>
          </p:cNvPr>
          <p:cNvPicPr>
            <a:picLocks noChangeAspect="1"/>
          </p:cNvPicPr>
          <p:nvPr/>
        </p:nvPicPr>
        <p:blipFill>
          <a:blip r:embed="rId5"/>
          <a:stretch>
            <a:fillRect/>
          </a:stretch>
        </p:blipFill>
        <p:spPr>
          <a:xfrm>
            <a:off x="2038826" y="1737534"/>
            <a:ext cx="3223690" cy="20683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02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Arial Narrow" panose="020B0606020202030204" pitchFamily="34" charset="0"/>
                <a:cs typeface="Arial" panose="020B0604020202020204" pitchFamily="34" charset="0"/>
              </a:rPr>
              <a:t>What is Sonia’s risk status? </a:t>
            </a:r>
          </a:p>
          <a:p>
            <a:pPr marL="0" marR="0" lvl="0" indent="0" algn="ctr" defTabSz="121898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Arial Narrow" panose="020B0606020202030204" pitchFamily="34" charset="0"/>
              <a:cs typeface="Arial" panose="020B0604020202020204" pitchFamily="34" charset="0"/>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4000" b="1" dirty="0">
                <a:solidFill>
                  <a:schemeClr val="tx1"/>
                </a:solidFill>
                <a:latin typeface="Arial Narrow" panose="020B0606020202030204" pitchFamily="34" charset="0"/>
                <a:cs typeface="Arial" panose="020B0604020202020204" pitchFamily="34" charset="0"/>
              </a:rPr>
              <a:t>How frequently do you manage patients with a similar clinical profile in your practice?</a:t>
            </a:r>
            <a:endParaRPr kumimoji="0" lang="en-US" sz="40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6508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357200"/>
            <a:ext cx="7749988" cy="1200329"/>
          </a:xfrm>
          <a:prstGeom prst="rect">
            <a:avLst/>
          </a:prstGeom>
          <a:noFill/>
        </p:spPr>
        <p:txBody>
          <a:bodyPr wrap="square" rtlCol="0">
            <a:spAutoFit/>
          </a:bodyPr>
          <a:lstStyle/>
          <a:p>
            <a:pPr algn="ctr" defTabSz="457200">
              <a:buClr>
                <a:srgbClr val="262C40"/>
              </a:buClr>
              <a:defRPr/>
            </a:pPr>
            <a:r>
              <a:rPr lang="en-US" sz="2400" b="1" dirty="0">
                <a:solidFill>
                  <a:srgbClr val="262C40"/>
                </a:solidFill>
                <a:latin typeface="Arial Narrow" panose="020B0606020202030204" pitchFamily="34" charset="0"/>
              </a:rPr>
              <a:t>Which of the following steps would you undertake to further reduce Sonia’s risk for future ASCVD events during this visit?</a:t>
            </a:r>
          </a:p>
          <a:p>
            <a:pPr algn="ctr" defTabSz="457200">
              <a:buClr>
                <a:srgbClr val="262C40"/>
              </a:buClr>
              <a:defRPr/>
            </a:pPr>
            <a:r>
              <a:rPr lang="en-US" sz="2400" b="1" dirty="0">
                <a:solidFill>
                  <a:srgbClr val="3B8B9B"/>
                </a:solidFill>
                <a:latin typeface="Arial Narrow" panose="020B0606020202030204" pitchFamily="34" charset="0"/>
              </a:rPr>
              <a:t>Select </a:t>
            </a:r>
            <a:r>
              <a:rPr lang="en-US" sz="2400" b="1" i="1" dirty="0">
                <a:solidFill>
                  <a:srgbClr val="3B8B9B"/>
                </a:solidFill>
                <a:latin typeface="Arial Narrow" panose="020B0606020202030204" pitchFamily="34" charset="0"/>
              </a:rPr>
              <a:t>ALL</a:t>
            </a:r>
            <a:r>
              <a:rPr lang="en-US" sz="2400" b="1" dirty="0">
                <a:solidFill>
                  <a:srgbClr val="3B8B9B"/>
                </a:solidFill>
                <a:latin typeface="Arial Narrow" panose="020B0606020202030204" pitchFamily="34" charset="0"/>
              </a:rPr>
              <a:t> that Apply</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569660"/>
          </a:xfrm>
          <a:prstGeom prst="rect">
            <a:avLst/>
          </a:prstGeom>
          <a:noFill/>
        </p:spPr>
        <p:txBody>
          <a:bodyPr wrap="square" rtlCol="0">
            <a:spAutoFit/>
          </a:bodyPr>
          <a:lstStyle/>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Advise on appropriate health behaviour interventions </a:t>
            </a:r>
          </a:p>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Change Rosuvastatin 5 mg OD to Atorvastatin 20 mg OD</a:t>
            </a:r>
          </a:p>
          <a:p>
            <a:pPr marL="457200" indent="-457200">
              <a:buClr>
                <a:srgbClr val="262C40"/>
              </a:buClr>
              <a:buFontTx/>
              <a:buAutoNum type="arabicPeriod"/>
              <a:defRPr/>
            </a:pPr>
            <a:r>
              <a:rPr lang="en-CA" sz="2400" b="1" dirty="0" err="1">
                <a:solidFill>
                  <a:prstClr val="black">
                    <a:lumMod val="75000"/>
                    <a:lumOff val="25000"/>
                  </a:prstClr>
                </a:solidFill>
                <a:latin typeface="Arial Narrow" panose="020B0606020202030204" pitchFamily="34" charset="0"/>
              </a:rPr>
              <a:t>Icosapent</a:t>
            </a:r>
            <a:r>
              <a:rPr lang="en-CA" sz="2400" b="1" dirty="0">
                <a:solidFill>
                  <a:prstClr val="black">
                    <a:lumMod val="75000"/>
                    <a:lumOff val="25000"/>
                  </a:prstClr>
                </a:solidFill>
                <a:latin typeface="Arial Narrow" panose="020B0606020202030204" pitchFamily="34" charset="0"/>
              </a:rPr>
              <a:t> ethyl (IPE) 2 gm BID</a:t>
            </a:r>
          </a:p>
          <a:p>
            <a:pPr marL="457200" indent="-457200">
              <a:buClr>
                <a:srgbClr val="262C40"/>
              </a:buClr>
              <a:buFontTx/>
              <a:buAutoNum type="arabicPeriod"/>
              <a:defRPr/>
            </a:pPr>
            <a:r>
              <a:rPr lang="en-CA" sz="2400" b="1" dirty="0">
                <a:solidFill>
                  <a:prstClr val="black">
                    <a:lumMod val="75000"/>
                    <a:lumOff val="25000"/>
                  </a:prstClr>
                </a:solidFill>
                <a:latin typeface="Arial Narrow" panose="020B0606020202030204" pitchFamily="34" charset="0"/>
              </a:rPr>
              <a:t>Discuss initiation of a PCSK9 inhibitor</a:t>
            </a:r>
            <a:endPar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3504503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05300"/>
            <a:ext cx="9162797" cy="452699"/>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826692" y="17098"/>
            <a:ext cx="8340151"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Approach for Patients with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Statin Indicated Condition</a:t>
            </a:r>
            <a:endPar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87185"/>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140208"/>
            <a:ext cx="1243390" cy="707886"/>
          </a:xfrm>
          <a:prstGeom prst="rect">
            <a:avLst/>
          </a:prstGeom>
          <a:noFill/>
        </p:spPr>
        <p:txBody>
          <a:bodyPr wrap="squar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10" name="Picture 9">
            <a:extLst>
              <a:ext uri="{FF2B5EF4-FFF2-40B4-BE49-F238E27FC236}">
                <a16:creationId xmlns:a16="http://schemas.microsoft.com/office/drawing/2014/main" id="{FB530834-D0A2-4278-A3C6-4879B1E5CA78}"/>
              </a:ext>
            </a:extLst>
          </p:cNvPr>
          <p:cNvPicPr>
            <a:picLocks noChangeAspect="1"/>
          </p:cNvPicPr>
          <p:nvPr/>
        </p:nvPicPr>
        <p:blipFill>
          <a:blip r:embed="rId5"/>
          <a:stretch>
            <a:fillRect/>
          </a:stretch>
        </p:blipFill>
        <p:spPr>
          <a:xfrm>
            <a:off x="950137" y="1131655"/>
            <a:ext cx="7039156" cy="1721123"/>
          </a:xfrm>
          <a:prstGeom prst="rect">
            <a:avLst/>
          </a:prstGeom>
        </p:spPr>
      </p:pic>
      <p:pic>
        <p:nvPicPr>
          <p:cNvPr id="11" name="Picture 10">
            <a:extLst>
              <a:ext uri="{FF2B5EF4-FFF2-40B4-BE49-F238E27FC236}">
                <a16:creationId xmlns:a16="http://schemas.microsoft.com/office/drawing/2014/main" id="{69B7F37C-78A5-4D91-A886-FDAB7FA4615B}"/>
              </a:ext>
            </a:extLst>
          </p:cNvPr>
          <p:cNvPicPr>
            <a:picLocks noChangeAspect="1"/>
          </p:cNvPicPr>
          <p:nvPr/>
        </p:nvPicPr>
        <p:blipFill>
          <a:blip r:embed="rId6"/>
          <a:stretch>
            <a:fillRect/>
          </a:stretch>
        </p:blipFill>
        <p:spPr>
          <a:xfrm>
            <a:off x="1154707" y="2770826"/>
            <a:ext cx="6756683" cy="1749419"/>
          </a:xfrm>
          <a:prstGeom prst="rect">
            <a:avLst/>
          </a:prstGeom>
        </p:spPr>
      </p:pic>
      <p:pic>
        <p:nvPicPr>
          <p:cNvPr id="12" name="Picture 11">
            <a:extLst>
              <a:ext uri="{FF2B5EF4-FFF2-40B4-BE49-F238E27FC236}">
                <a16:creationId xmlns:a16="http://schemas.microsoft.com/office/drawing/2014/main" id="{07EFCAEC-D160-462B-8468-938C145D9364}"/>
              </a:ext>
            </a:extLst>
          </p:cNvPr>
          <p:cNvPicPr>
            <a:picLocks noChangeAspect="1"/>
          </p:cNvPicPr>
          <p:nvPr/>
        </p:nvPicPr>
        <p:blipFill>
          <a:blip r:embed="rId7"/>
          <a:stretch>
            <a:fillRect/>
          </a:stretch>
        </p:blipFill>
        <p:spPr>
          <a:xfrm>
            <a:off x="1100308" y="4520245"/>
            <a:ext cx="6865479" cy="1328657"/>
          </a:xfrm>
          <a:prstGeom prst="rect">
            <a:avLst/>
          </a:prstGeom>
        </p:spPr>
      </p:pic>
      <p:pic>
        <p:nvPicPr>
          <p:cNvPr id="13" name="Picture 12">
            <a:extLst>
              <a:ext uri="{FF2B5EF4-FFF2-40B4-BE49-F238E27FC236}">
                <a16:creationId xmlns:a16="http://schemas.microsoft.com/office/drawing/2014/main" id="{E0D29954-99D6-4627-A731-0C6B85B38560}"/>
              </a:ext>
            </a:extLst>
          </p:cNvPr>
          <p:cNvPicPr>
            <a:picLocks noChangeAspect="1"/>
          </p:cNvPicPr>
          <p:nvPr/>
        </p:nvPicPr>
        <p:blipFill>
          <a:blip r:embed="rId8"/>
          <a:stretch>
            <a:fillRect/>
          </a:stretch>
        </p:blipFill>
        <p:spPr>
          <a:xfrm>
            <a:off x="453001" y="3854464"/>
            <a:ext cx="8237998" cy="2467730"/>
          </a:xfrm>
          <a:prstGeom prst="rect">
            <a:avLst/>
          </a:prstGeom>
        </p:spPr>
      </p:pic>
    </p:spTree>
    <p:extLst>
      <p:ext uri="{BB962C8B-B14F-4D97-AF65-F5344CB8AC3E}">
        <p14:creationId xmlns:p14="http://schemas.microsoft.com/office/powerpoint/2010/main" val="8253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884179" y="78653"/>
            <a:ext cx="6650221"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Treatment Intensification Approach for Patients with Atherosclerotic Cardiovascular Disease (ASCVD)</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140208"/>
            <a:ext cx="1243390" cy="584775"/>
          </a:xfrm>
          <a:prstGeom prst="rect">
            <a:avLst/>
          </a:prstGeom>
          <a:noFill/>
        </p:spPr>
        <p:txBody>
          <a:bodyPr wrap="square" lIns="91440" tIns="45720" rIns="91440" bIns="45720">
            <a:spAutoFit/>
          </a:bodyPr>
          <a:lstStyle/>
          <a:p>
            <a:pPr algn="ctr"/>
            <a:r>
              <a:rPr lang="en-US" sz="32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15" name="Picture 14">
            <a:extLst>
              <a:ext uri="{FF2B5EF4-FFF2-40B4-BE49-F238E27FC236}">
                <a16:creationId xmlns:a16="http://schemas.microsoft.com/office/drawing/2014/main" id="{1616B56F-2810-48A9-BCCA-381C75D4D201}"/>
              </a:ext>
            </a:extLst>
          </p:cNvPr>
          <p:cNvPicPr>
            <a:picLocks noChangeAspect="1"/>
          </p:cNvPicPr>
          <p:nvPr/>
        </p:nvPicPr>
        <p:blipFill>
          <a:blip r:embed="rId5"/>
          <a:stretch>
            <a:fillRect/>
          </a:stretch>
        </p:blipFill>
        <p:spPr>
          <a:xfrm>
            <a:off x="285262" y="1377990"/>
            <a:ext cx="8573475" cy="4257806"/>
          </a:xfrm>
          <a:prstGeom prst="rect">
            <a:avLst/>
          </a:prstGeom>
        </p:spPr>
      </p:pic>
      <p:sp>
        <p:nvSpPr>
          <p:cNvPr id="17" name="TextBox 16">
            <a:extLst>
              <a:ext uri="{FF2B5EF4-FFF2-40B4-BE49-F238E27FC236}">
                <a16:creationId xmlns:a16="http://schemas.microsoft.com/office/drawing/2014/main" id="{4BC7D7A1-C75B-4090-889E-312E2367850C}"/>
              </a:ext>
            </a:extLst>
          </p:cNvPr>
          <p:cNvSpPr txBox="1"/>
          <p:nvPr/>
        </p:nvSpPr>
        <p:spPr>
          <a:xfrm>
            <a:off x="4735466" y="4768354"/>
            <a:ext cx="4408534" cy="1015663"/>
          </a:xfrm>
          <a:prstGeom prst="rect">
            <a:avLst/>
          </a:prstGeom>
          <a:noFill/>
        </p:spPr>
        <p:txBody>
          <a:bodyPr wrap="square">
            <a:spAutoFit/>
          </a:bodyPr>
          <a:lstStyle/>
          <a:p>
            <a:r>
              <a:rPr lang="en-CA" sz="1200" dirty="0">
                <a:latin typeface="Arial Narrow" panose="020B0606020202030204" pitchFamily="34" charset="0"/>
              </a:rPr>
              <a:t>* Patients shown to derive the largest benefit from intensification of statin therapy with a PCSK9 inhibitor therapy are identified in table 3 (next slide)</a:t>
            </a:r>
          </a:p>
          <a:p>
            <a:r>
              <a:rPr lang="en-CA" sz="1200" dirty="0">
                <a:latin typeface="Arial Narrow" panose="020B0606020202030204" pitchFamily="34" charset="0"/>
              </a:rPr>
              <a:t>** At low levels of LDL-C or non-HDL-C, measurement of </a:t>
            </a:r>
            <a:r>
              <a:rPr lang="en-CA" sz="1200" dirty="0" err="1">
                <a:latin typeface="Arial Narrow" panose="020B0606020202030204" pitchFamily="34" charset="0"/>
              </a:rPr>
              <a:t>apoB</a:t>
            </a:r>
            <a:r>
              <a:rPr lang="en-CA" sz="1200" dirty="0">
                <a:latin typeface="Arial Narrow" panose="020B0606020202030204" pitchFamily="34" charset="0"/>
              </a:rPr>
              <a:t> is more accurate with other markers. </a:t>
            </a:r>
          </a:p>
          <a:p>
            <a:endParaRPr lang="en-CA" sz="1200" dirty="0">
              <a:latin typeface="Arial Narrow" panose="020B0606020202030204" pitchFamily="34" charset="0"/>
            </a:endParaRPr>
          </a:p>
        </p:txBody>
      </p:sp>
    </p:spTree>
    <p:extLst>
      <p:ext uri="{BB962C8B-B14F-4D97-AF65-F5344CB8AC3E}">
        <p14:creationId xmlns:p14="http://schemas.microsoft.com/office/powerpoint/2010/main" val="428517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372893"/>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98269" y="634300"/>
            <a:ext cx="8279701"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13216"/>
            <a:ext cx="1243390" cy="646331"/>
          </a:xfrm>
          <a:prstGeom prst="rect">
            <a:avLst/>
          </a:prstGeom>
          <a:noFill/>
        </p:spPr>
        <p:txBody>
          <a:bodyPr wrap="squar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NEW</a:t>
            </a:r>
          </a:p>
        </p:txBody>
      </p:sp>
      <p:pic>
        <p:nvPicPr>
          <p:cNvPr id="2" name="Picture 1">
            <a:extLst>
              <a:ext uri="{FF2B5EF4-FFF2-40B4-BE49-F238E27FC236}">
                <a16:creationId xmlns:a16="http://schemas.microsoft.com/office/drawing/2014/main" id="{E3B8A0ED-7013-4ADC-B472-21DC06123AA4}"/>
              </a:ext>
            </a:extLst>
          </p:cNvPr>
          <p:cNvPicPr>
            <a:picLocks noChangeAspect="1"/>
          </p:cNvPicPr>
          <p:nvPr/>
        </p:nvPicPr>
        <p:blipFill>
          <a:blip r:embed="rId5"/>
          <a:stretch>
            <a:fillRect/>
          </a:stretch>
        </p:blipFill>
        <p:spPr>
          <a:xfrm>
            <a:off x="1917247" y="1753447"/>
            <a:ext cx="5408854" cy="42176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027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lvl="0" algn="ctr" defTabSz="342991">
              <a:defRPr/>
            </a:pPr>
            <a:r>
              <a:rPr lang="en-US" sz="3200" b="1" dirty="0">
                <a:solidFill>
                  <a:prstClr val="white"/>
                </a:solidFill>
                <a:latin typeface="Arial Narrow" panose="020B0606020202030204" pitchFamily="34" charset="0"/>
              </a:rPr>
              <a:t>Non-Statin Strategies to Further Reduce LDL-C </a:t>
            </a:r>
          </a:p>
        </p:txBody>
      </p:sp>
      <p:pic>
        <p:nvPicPr>
          <p:cNvPr id="3" name="Picture 2" descr="Chart, line chart&#10;&#10;Description automatically generated">
            <a:extLst>
              <a:ext uri="{FF2B5EF4-FFF2-40B4-BE49-F238E27FC236}">
                <a16:creationId xmlns:a16="http://schemas.microsoft.com/office/drawing/2014/main" id="{9A907684-47CD-4F3C-976C-EEA49E459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333257"/>
            <a:ext cx="9144000" cy="2812959"/>
          </a:xfrm>
          <a:prstGeom prst="rect">
            <a:avLst/>
          </a:prstGeom>
        </p:spPr>
      </p:pic>
      <p:sp>
        <p:nvSpPr>
          <p:cNvPr id="16" name="TextBox 15">
            <a:extLst>
              <a:ext uri="{FF2B5EF4-FFF2-40B4-BE49-F238E27FC236}">
                <a16:creationId xmlns:a16="http://schemas.microsoft.com/office/drawing/2014/main" id="{677D12B4-2149-4EF0-B057-9F1611901187}"/>
              </a:ext>
            </a:extLst>
          </p:cNvPr>
          <p:cNvSpPr txBox="1"/>
          <p:nvPr/>
        </p:nvSpPr>
        <p:spPr>
          <a:xfrm>
            <a:off x="99459" y="3933953"/>
            <a:ext cx="8726036" cy="2339102"/>
          </a:xfrm>
          <a:prstGeom prst="rect">
            <a:avLst/>
          </a:prstGeom>
          <a:noFill/>
        </p:spPr>
        <p:txBody>
          <a:bodyPr wrap="square">
            <a:spAutoFit/>
          </a:bodyPr>
          <a:lstStyle/>
          <a:p>
            <a:pPr algn="ctr"/>
            <a:endParaRPr lang="en-CA" sz="2000" b="1" dirty="0">
              <a:solidFill>
                <a:schemeClr val="tx1">
                  <a:lumMod val="75000"/>
                  <a:lumOff val="25000"/>
                </a:schemeClr>
              </a:solidFill>
              <a:latin typeface="Arial Narrow" panose="020B0606020202030204" pitchFamily="34" charset="0"/>
            </a:endParaRPr>
          </a:p>
          <a:p>
            <a:pPr marL="342900" indent="-342900">
              <a:buClr>
                <a:srgbClr val="F58651"/>
              </a:buClr>
              <a:buFont typeface="Wingdings" panose="05000000000000000000" pitchFamily="2" charset="2"/>
              <a:buChar char="§"/>
            </a:pPr>
            <a:r>
              <a:rPr lang="en-CA" b="1" dirty="0">
                <a:solidFill>
                  <a:schemeClr val="tx1">
                    <a:lumMod val="75000"/>
                    <a:lumOff val="25000"/>
                  </a:schemeClr>
                </a:solidFill>
                <a:latin typeface="Arial Narrow" panose="020B0606020202030204" pitchFamily="34" charset="0"/>
              </a:rPr>
              <a:t>Adding ezetimibe to statin therapy provides and additional LDL-C reduction of about 20% and 6% reduction in CV events</a:t>
            </a:r>
          </a:p>
          <a:p>
            <a:endParaRPr lang="en-CA" b="1" dirty="0">
              <a:solidFill>
                <a:schemeClr val="tx1">
                  <a:lumMod val="75000"/>
                  <a:lumOff val="25000"/>
                </a:schemeClr>
              </a:solidFill>
              <a:latin typeface="Arial Narrow" panose="020B0606020202030204" pitchFamily="34" charset="0"/>
            </a:endParaRPr>
          </a:p>
          <a:p>
            <a:pPr marL="342900" indent="-342900">
              <a:buClr>
                <a:srgbClr val="F68D58"/>
              </a:buClr>
              <a:buFont typeface="Wingdings" panose="05000000000000000000" pitchFamily="2" charset="2"/>
              <a:buChar char="§"/>
            </a:pPr>
            <a:r>
              <a:rPr lang="en-US" b="1" dirty="0">
                <a:solidFill>
                  <a:schemeClr val="tx1">
                    <a:lumMod val="75000"/>
                    <a:lumOff val="25000"/>
                  </a:schemeClr>
                </a:solidFill>
                <a:latin typeface="Arial Narrow" panose="020B0606020202030204" pitchFamily="34" charset="0"/>
              </a:rPr>
              <a:t>The data from clinical trials with PCSK9 inhibition demonstrate efficacy and safety of LDL-C lowering by an additional 60% on top of statin ± ezetimibe therapy resulting in further reductions in MACE. CV benefits are proportional to the absolute reduction in LDL-C and the duration of treatment </a:t>
            </a:r>
          </a:p>
        </p:txBody>
      </p:sp>
      <p:sp>
        <p:nvSpPr>
          <p:cNvPr id="17" name="Text Box 29">
            <a:extLst>
              <a:ext uri="{FF2B5EF4-FFF2-40B4-BE49-F238E27FC236}">
                <a16:creationId xmlns:a16="http://schemas.microsoft.com/office/drawing/2014/main" id="{39C9331A-2FF5-42BD-ACDC-C7D42E360042}"/>
              </a:ext>
            </a:extLst>
          </p:cNvPr>
          <p:cNvSpPr txBox="1">
            <a:spLocks noChangeArrowheads="1"/>
          </p:cNvSpPr>
          <p:nvPr/>
        </p:nvSpPr>
        <p:spPr bwMode="auto">
          <a:xfrm>
            <a:off x="105797" y="6459171"/>
            <a:ext cx="8726037" cy="369332"/>
          </a:xfrm>
          <a:prstGeom prst="rect">
            <a:avLst/>
          </a:prstGeom>
          <a:noFill/>
          <a:ln w="9525">
            <a:noFill/>
            <a:miter lim="800000"/>
            <a:headEnd/>
            <a:tailEnd/>
          </a:ln>
        </p:spPr>
        <p:txBody>
          <a:bodyPr wrap="square">
            <a:spAutoFit/>
          </a:bodyPr>
          <a:lstStyle/>
          <a:p>
            <a:r>
              <a:rPr lang="nb-NO" sz="900">
                <a:solidFill>
                  <a:srgbClr val="FFFFFF"/>
                </a:solidFill>
                <a:latin typeface="Arial Narrow" pitchFamily="34" charset="0"/>
                <a:cs typeface="Arial" charset="0"/>
              </a:rPr>
              <a:t>Sebatine MS, et al. N Engl J Med. 2017;376:1713-1722</a:t>
            </a:r>
          </a:p>
          <a:p>
            <a:pPr defTabSz="457200">
              <a:defRPr/>
            </a:pPr>
            <a:r>
              <a:rPr lang="nb-NO" sz="900">
                <a:solidFill>
                  <a:srgbClr val="FFFFFF"/>
                </a:solidFill>
                <a:latin typeface="Arial Narrow" pitchFamily="34" charset="0"/>
                <a:cs typeface="Arial" charset="0"/>
              </a:rPr>
              <a:t>Schwartz GG, et al. N Engl J Med. 2018:379:2097-2107</a:t>
            </a:r>
          </a:p>
        </p:txBody>
      </p:sp>
      <p:sp>
        <p:nvSpPr>
          <p:cNvPr id="19" name="Text Box 29">
            <a:extLst>
              <a:ext uri="{FF2B5EF4-FFF2-40B4-BE49-F238E27FC236}">
                <a16:creationId xmlns:a16="http://schemas.microsoft.com/office/drawing/2014/main" id="{3A134C6F-0E78-4E50-A7EB-307156979B82}"/>
              </a:ext>
            </a:extLst>
          </p:cNvPr>
          <p:cNvSpPr txBox="1">
            <a:spLocks noChangeArrowheads="1"/>
          </p:cNvSpPr>
          <p:nvPr/>
        </p:nvSpPr>
        <p:spPr bwMode="auto">
          <a:xfrm>
            <a:off x="114111" y="628746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Cannon CP, et al. N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2015;372:2387-2397</a:t>
            </a:r>
          </a:p>
        </p:txBody>
      </p:sp>
    </p:spTree>
    <p:extLst>
      <p:ext uri="{BB962C8B-B14F-4D97-AF65-F5344CB8AC3E}">
        <p14:creationId xmlns:p14="http://schemas.microsoft.com/office/powerpoint/2010/main" val="32840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FOURIER Outcomes Trial</a:t>
            </a:r>
          </a:p>
          <a:p>
            <a:pPr algn="ctr" defTabSz="342991">
              <a:defRPr/>
            </a:pPr>
            <a:r>
              <a:rPr lang="en-US" sz="2800" b="1" i="1" dirty="0" err="1">
                <a:solidFill>
                  <a:prstClr val="white"/>
                </a:solidFill>
                <a:latin typeface="Arial Narrow" panose="020B0606020202030204" pitchFamily="34" charset="0"/>
              </a:rPr>
              <a:t>Evolocumab</a:t>
            </a:r>
            <a:endParaRPr lang="en-US" sz="2800" b="1" i="1" dirty="0">
              <a:solidFill>
                <a:prstClr val="white"/>
              </a:solidFill>
              <a:latin typeface="Arial Narrow" panose="020B0606020202030204" pitchFamily="34" charset="0"/>
            </a:endParaRPr>
          </a:p>
        </p:txBody>
      </p:sp>
      <p:pic>
        <p:nvPicPr>
          <p:cNvPr id="12" name="Picture 11">
            <a:extLst>
              <a:ext uri="{FF2B5EF4-FFF2-40B4-BE49-F238E27FC236}">
                <a16:creationId xmlns:a16="http://schemas.microsoft.com/office/drawing/2014/main" id="{EA86B4AF-8C7B-44AB-AF41-F13C8497320E}"/>
              </a:ext>
            </a:extLst>
          </p:cNvPr>
          <p:cNvPicPr>
            <a:picLocks noChangeAspect="1"/>
          </p:cNvPicPr>
          <p:nvPr/>
        </p:nvPicPr>
        <p:blipFill>
          <a:blip r:embed="rId4"/>
          <a:stretch>
            <a:fillRect/>
          </a:stretch>
        </p:blipFill>
        <p:spPr>
          <a:xfrm>
            <a:off x="160775" y="1783151"/>
            <a:ext cx="8841246" cy="2891775"/>
          </a:xfrm>
          <a:prstGeom prst="rect">
            <a:avLst/>
          </a:prstGeom>
        </p:spPr>
      </p:pic>
      <p:sp>
        <p:nvSpPr>
          <p:cNvPr id="13" name="TextBox 12">
            <a:extLst>
              <a:ext uri="{FF2B5EF4-FFF2-40B4-BE49-F238E27FC236}">
                <a16:creationId xmlns:a16="http://schemas.microsoft.com/office/drawing/2014/main" id="{CBD1488A-A1CE-445A-97E5-76C54A38583A}"/>
              </a:ext>
            </a:extLst>
          </p:cNvPr>
          <p:cNvSpPr txBox="1"/>
          <p:nvPr/>
        </p:nvSpPr>
        <p:spPr>
          <a:xfrm>
            <a:off x="204887" y="4989515"/>
            <a:ext cx="8753021" cy="1107996"/>
          </a:xfrm>
          <a:prstGeom prst="rect">
            <a:avLst/>
          </a:prstGeom>
          <a:noFill/>
        </p:spPr>
        <p:txBody>
          <a:bodyPr wrap="square" rtlCol="0">
            <a:spAutoFit/>
          </a:bodyPr>
          <a:lstStyle/>
          <a:p>
            <a:pPr marL="285750" indent="-285750">
              <a:buClr>
                <a:prstClr val="black">
                  <a:lumMod val="75000"/>
                  <a:lumOff val="25000"/>
                </a:prstClr>
              </a:buClr>
              <a:buFont typeface="Wingdings" panose="05000000000000000000" pitchFamily="2" charset="2"/>
              <a:buChar char="§"/>
            </a:pPr>
            <a:r>
              <a:rPr lang="en-CA" b="1" dirty="0">
                <a:solidFill>
                  <a:srgbClr val="4AA7BA"/>
                </a:solidFill>
                <a:latin typeface="Arial Narrow"/>
                <a:cs typeface="Arial Narrow"/>
              </a:rPr>
              <a:t>Primary Efficacy Endpoint: </a:t>
            </a:r>
            <a:r>
              <a:rPr lang="en-CA" b="1" dirty="0">
                <a:solidFill>
                  <a:prstClr val="black"/>
                </a:solidFill>
                <a:latin typeface="Arial Narrow"/>
                <a:cs typeface="Arial Narrow"/>
              </a:rPr>
              <a:t>composite of CV death, MI, stroke, hospitalization for UA, or coronary revascularization</a:t>
            </a:r>
          </a:p>
          <a:p>
            <a:pPr marL="285750" indent="-285750">
              <a:buClr>
                <a:prstClr val="black">
                  <a:lumMod val="75000"/>
                  <a:lumOff val="25000"/>
                </a:prstClr>
              </a:buClr>
              <a:buFont typeface="Wingdings" panose="05000000000000000000" pitchFamily="2" charset="2"/>
              <a:buChar char="§"/>
            </a:pPr>
            <a:r>
              <a:rPr lang="en-CA" b="1" dirty="0">
                <a:solidFill>
                  <a:srgbClr val="4AA7BA"/>
                </a:solidFill>
                <a:latin typeface="Arial Narrow"/>
                <a:cs typeface="Arial Narrow"/>
              </a:rPr>
              <a:t>Secondary Efficacy Endpoint: </a:t>
            </a:r>
            <a:r>
              <a:rPr lang="en-CA" b="1" dirty="0">
                <a:solidFill>
                  <a:prstClr val="black"/>
                </a:solidFill>
                <a:latin typeface="Arial Narrow"/>
                <a:cs typeface="Arial Narrow"/>
              </a:rPr>
              <a:t>composite of CV death, MI, stroke</a:t>
            </a:r>
          </a:p>
          <a:p>
            <a:pPr>
              <a:buClr>
                <a:srgbClr val="451C6A"/>
              </a:buClr>
            </a:pPr>
            <a:endParaRPr lang="en-CA" b="1" baseline="30000" dirty="0">
              <a:solidFill>
                <a:prstClr val="black"/>
              </a:solidFill>
              <a:latin typeface="Arial Narrow"/>
              <a:cs typeface="Arial Narrow"/>
            </a:endParaRP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defTabSz="457200"/>
            <a:r>
              <a:rPr lang="nb-NO" sz="900" dirty="0">
                <a:solidFill>
                  <a:srgbClr val="FFFFFF"/>
                </a:solidFill>
                <a:latin typeface="Arial Narrow" pitchFamily="34" charset="0"/>
                <a:cs typeface="Arial" charset="0"/>
              </a:rPr>
              <a:t>Sebatine MS, et al. N Engl J Med. 2017;376:1713-1722</a:t>
            </a:r>
          </a:p>
        </p:txBody>
      </p:sp>
    </p:spTree>
    <p:extLst>
      <p:ext uri="{BB962C8B-B14F-4D97-AF65-F5344CB8AC3E}">
        <p14:creationId xmlns:p14="http://schemas.microsoft.com/office/powerpoint/2010/main" val="1490196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ODYSSEY Outcomes Study</a:t>
            </a:r>
          </a:p>
          <a:p>
            <a:pPr algn="ctr" defTabSz="342991">
              <a:defRPr/>
            </a:pPr>
            <a:r>
              <a:rPr lang="en-US" sz="2800" b="1" i="1" dirty="0">
                <a:solidFill>
                  <a:prstClr val="white"/>
                </a:solidFill>
                <a:latin typeface="Arial Narrow" panose="020B0606020202030204" pitchFamily="34" charset="0"/>
              </a:rPr>
              <a:t>Alirocumab</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defTabSz="457200"/>
            <a:r>
              <a:rPr lang="nb-NO" sz="900" dirty="0">
                <a:solidFill>
                  <a:srgbClr val="FFFFFF"/>
                </a:solidFill>
                <a:latin typeface="Arial Narrow" pitchFamily="34" charset="0"/>
                <a:cs typeface="Arial" charset="0"/>
              </a:rPr>
              <a:t>Schwartz GG, et al. N Engl J Med. 2018:379:2097-2107</a:t>
            </a:r>
          </a:p>
        </p:txBody>
      </p:sp>
      <p:sp>
        <p:nvSpPr>
          <p:cNvPr id="11" name="Rectangle 10">
            <a:extLst>
              <a:ext uri="{FF2B5EF4-FFF2-40B4-BE49-F238E27FC236}">
                <a16:creationId xmlns:a16="http://schemas.microsoft.com/office/drawing/2014/main" id="{9C935413-1E8F-4142-B36F-9B0BC0735B88}"/>
              </a:ext>
            </a:extLst>
          </p:cNvPr>
          <p:cNvSpPr/>
          <p:nvPr/>
        </p:nvSpPr>
        <p:spPr>
          <a:xfrm>
            <a:off x="188422" y="1415724"/>
            <a:ext cx="8772699" cy="4647426"/>
          </a:xfrm>
          <a:prstGeom prst="rect">
            <a:avLst/>
          </a:prstGeom>
        </p:spPr>
        <p:txBody>
          <a:bodyPr wrap="square">
            <a:spAutoFit/>
          </a:bodyPr>
          <a:lstStyle/>
          <a:p>
            <a:pPr marL="342900" indent="-342900" defTabSz="4572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cs typeface="Agency FB"/>
              </a:rPr>
              <a:t>18,924 patients with ACS within prior year, not stable ASCVD </a:t>
            </a:r>
          </a:p>
          <a:p>
            <a:pPr marL="342900" indent="-342900" defTabSz="457200">
              <a:buClr>
                <a:srgbClr val="451C6A"/>
              </a:buClr>
              <a:buFont typeface="Wingdings" panose="05000000000000000000" pitchFamily="2" charset="2"/>
              <a:buChar char="§"/>
            </a:pPr>
            <a:endParaRPr lang="en-CA" sz="2400" dirty="0">
              <a:solidFill>
                <a:prstClr val="black">
                  <a:lumMod val="85000"/>
                  <a:lumOff val="15000"/>
                </a:prstClr>
              </a:solidFill>
              <a:latin typeface="Arial Narrow" panose="020B0606020202030204" pitchFamily="34" charset="0"/>
              <a:cs typeface="Agency FB"/>
            </a:endParaRPr>
          </a:p>
          <a:p>
            <a:pPr marL="342900"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2 to 16 weeks optimized atorvastatin/rosuvastatin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If LDL-C ≥ 1.8 mmol/L, non-HDL-C ≥ 2.6 mmol/L, or </a:t>
            </a:r>
            <a:r>
              <a:rPr lang="en-CA" sz="2000" dirty="0" err="1">
                <a:solidFill>
                  <a:prstClr val="black">
                    <a:lumMod val="85000"/>
                    <a:lumOff val="15000"/>
                  </a:prstClr>
                </a:solidFill>
                <a:latin typeface="Arial Narrow" panose="020B0606020202030204" pitchFamily="34" charset="0"/>
              </a:rPr>
              <a:t>apoB</a:t>
            </a:r>
            <a:r>
              <a:rPr lang="en-CA" sz="2000" dirty="0">
                <a:solidFill>
                  <a:prstClr val="black">
                    <a:lumMod val="85000"/>
                    <a:lumOff val="15000"/>
                  </a:prstClr>
                </a:solidFill>
                <a:latin typeface="Arial Narrow" panose="020B0606020202030204" pitchFamily="34" charset="0"/>
              </a:rPr>
              <a:t> ≥ 0.8 g/L patients were randomized to:</a:t>
            </a:r>
          </a:p>
          <a:p>
            <a:pPr marL="1257300" lvl="2" indent="-342900" defTabSz="457200">
              <a:buClr>
                <a:srgbClr val="54607F"/>
              </a:buClr>
              <a:buFont typeface="Wingdings" panose="05000000000000000000" pitchFamily="2" charset="2"/>
              <a:buChar char="§"/>
            </a:pPr>
            <a:r>
              <a:rPr lang="en-CA" dirty="0">
                <a:solidFill>
                  <a:prstClr val="black">
                    <a:lumMod val="85000"/>
                    <a:lumOff val="15000"/>
                  </a:prstClr>
                </a:solidFill>
                <a:latin typeface="Arial Narrow" panose="020B0606020202030204" pitchFamily="34" charset="0"/>
              </a:rPr>
              <a:t>Alirocumab 75 mg every two weeks or placebo </a:t>
            </a:r>
          </a:p>
          <a:p>
            <a:pPr lvl="2" defTabSz="457200">
              <a:buClr>
                <a:srgbClr val="54607F"/>
              </a:buClr>
            </a:pPr>
            <a:endParaRPr lang="en-CA" dirty="0">
              <a:solidFill>
                <a:prstClr val="black">
                  <a:lumMod val="85000"/>
                  <a:lumOff val="15000"/>
                </a:prstClr>
              </a:solidFill>
              <a:latin typeface="Arial Narrow" panose="020B0606020202030204" pitchFamily="34" charset="0"/>
            </a:endParaRPr>
          </a:p>
          <a:p>
            <a:pPr marL="342900" lvl="2"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Titration target: 0.6 to 1.3 mmol/L</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If LDL-C ≥ 1.3 mmol/L </a:t>
            </a:r>
            <a:r>
              <a:rPr lang="en-CA" sz="2000" dirty="0">
                <a:solidFill>
                  <a:prstClr val="black">
                    <a:lumMod val="85000"/>
                    <a:lumOff val="15000"/>
                  </a:prstClr>
                </a:solidFill>
                <a:latin typeface="Arial Narrow" panose="020B0606020202030204" pitchFamily="34" charset="0"/>
                <a:sym typeface="Wingdings" panose="05000000000000000000" pitchFamily="2" charset="2"/>
              </a:rPr>
              <a:t> alirocumab </a:t>
            </a:r>
            <a:r>
              <a:rPr lang="en-CA" sz="2000" dirty="0" err="1">
                <a:solidFill>
                  <a:prstClr val="black">
                    <a:lumMod val="85000"/>
                    <a:lumOff val="15000"/>
                  </a:prstClr>
                </a:solidFill>
                <a:latin typeface="Arial Narrow" panose="020B0606020202030204" pitchFamily="34" charset="0"/>
                <a:sym typeface="Wingdings" panose="05000000000000000000" pitchFamily="2" charset="2"/>
              </a:rPr>
              <a:t>uptitrated</a:t>
            </a:r>
            <a:r>
              <a:rPr lang="en-CA" sz="2000" dirty="0">
                <a:solidFill>
                  <a:prstClr val="black">
                    <a:lumMod val="85000"/>
                    <a:lumOff val="15000"/>
                  </a:prstClr>
                </a:solidFill>
                <a:latin typeface="Arial Narrow" panose="020B0606020202030204" pitchFamily="34" charset="0"/>
                <a:sym typeface="Wingdings" panose="05000000000000000000" pitchFamily="2" charset="2"/>
              </a:rPr>
              <a:t> to 150 mg every 2 weeks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sym typeface="Wingdings" panose="05000000000000000000" pitchFamily="2" charset="2"/>
              </a:rPr>
              <a:t>If LDL-C &lt; 0.4 mmol/L  switched to placebo </a:t>
            </a:r>
          </a:p>
          <a:p>
            <a:pPr marL="800100" lvl="1" indent="-342900" defTabSz="457200">
              <a:buClr>
                <a:srgbClr val="54607F"/>
              </a:buClr>
              <a:buFont typeface="Arial Narrow" panose="020B0606020202030204" pitchFamily="34" charset="0"/>
              <a:buChar char="─"/>
            </a:pPr>
            <a:endParaRPr lang="en-CA" sz="2000" dirty="0">
              <a:solidFill>
                <a:prstClr val="black">
                  <a:lumMod val="85000"/>
                  <a:lumOff val="15000"/>
                </a:prstClr>
              </a:solidFill>
              <a:latin typeface="Arial Narrow" panose="020B0606020202030204" pitchFamily="34" charset="0"/>
              <a:sym typeface="Wingdings" panose="05000000000000000000" pitchFamily="2" charset="2"/>
            </a:endParaRPr>
          </a:p>
          <a:p>
            <a:pPr marL="342900" lvl="2" indent="-342900">
              <a:buClr>
                <a:srgbClr val="4AA7BA"/>
              </a:buClr>
              <a:buFont typeface="Wingdings" panose="05000000000000000000" pitchFamily="2" charset="2"/>
              <a:buChar char="§"/>
            </a:pPr>
            <a:r>
              <a:rPr lang="en-CA" sz="2400" b="1" dirty="0">
                <a:solidFill>
                  <a:prstClr val="black">
                    <a:lumMod val="75000"/>
                    <a:lumOff val="25000"/>
                  </a:prstClr>
                </a:solidFill>
                <a:latin typeface="Arial Narrow" panose="020B0606020202030204" pitchFamily="34" charset="0"/>
              </a:rPr>
              <a:t>Median follow-up 2.8 years </a:t>
            </a:r>
          </a:p>
          <a:p>
            <a:pPr marL="800100" lvl="1" indent="-342900" defTabSz="457200">
              <a:buClr>
                <a:srgbClr val="54607F"/>
              </a:buClr>
              <a:buFont typeface="Arial Narrow" panose="020B0606020202030204" pitchFamily="34" charset="0"/>
              <a:buChar char="─"/>
            </a:pPr>
            <a:r>
              <a:rPr lang="en-CA" sz="2000" dirty="0">
                <a:solidFill>
                  <a:prstClr val="black">
                    <a:lumMod val="85000"/>
                    <a:lumOff val="15000"/>
                  </a:prstClr>
                </a:solidFill>
                <a:latin typeface="Arial Narrow" panose="020B0606020202030204" pitchFamily="34" charset="0"/>
              </a:rPr>
              <a:t>On-treatment LDL-C: alirocumab 1.4 mmol/L vs. placebo 2.6 mmol/L</a:t>
            </a:r>
            <a:endParaRPr lang="en-CA" dirty="0">
              <a:solidFill>
                <a:prstClr val="black">
                  <a:lumMod val="85000"/>
                  <a:lumOff val="15000"/>
                </a:prstClr>
              </a:solidFill>
              <a:latin typeface="Arial Narrow" panose="020B0606020202030204" pitchFamily="34" charset="0"/>
            </a:endParaRPr>
          </a:p>
          <a:p>
            <a:pPr lvl="1" defTabSz="457200">
              <a:buClr>
                <a:srgbClr val="54607F"/>
              </a:buClr>
            </a:pPr>
            <a:endParaRPr lang="en-CA" sz="2000" dirty="0">
              <a:solidFill>
                <a:prstClr val="black">
                  <a:lumMod val="85000"/>
                  <a:lumOff val="15000"/>
                </a:prstClr>
              </a:solidFill>
              <a:latin typeface="Arial Narrow" panose="020B0606020202030204" pitchFamily="34" charset="0"/>
              <a:sym typeface="Wingdings" panose="05000000000000000000" pitchFamily="2" charset="2"/>
            </a:endParaRPr>
          </a:p>
        </p:txBody>
      </p:sp>
    </p:spTree>
    <p:extLst>
      <p:ext uri="{BB962C8B-B14F-4D97-AF65-F5344CB8AC3E}">
        <p14:creationId xmlns:p14="http://schemas.microsoft.com/office/powerpoint/2010/main" val="318319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Mitigating Potential Bias</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050765"/>
            <a:ext cx="8878702" cy="557146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a:t>
            </a: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F58651"/>
              </a:buClr>
              <a:buSzTx/>
              <a:buFont typeface="Wingdings" panose="05000000000000000000" pitchFamily="2" charset="2"/>
              <a:buChar char="§"/>
              <a:tabLst/>
              <a:defRPr/>
            </a:pPr>
            <a:r>
              <a:rPr kumimoji="0" lang="en-US" altLang="en-US" b="1" i="0" u="none" strike="noStrike" kern="0" cap="none" spc="0" normalizeH="0" baseline="0" noProof="0" dirty="0">
                <a:ln>
                  <a:noFill/>
                </a:ln>
                <a:solidFill>
                  <a:srgbClr val="4AA7BA"/>
                </a:solidFill>
                <a:effectLst/>
                <a:uLnTx/>
                <a:uFillTx/>
                <a:latin typeface="Arial Narrow" panose="020B0606020202030204" pitchFamily="34" charset="0"/>
                <a:ea typeface="+mn-ea"/>
                <a:cs typeface="Lato"/>
                <a:sym typeface="Arial Narrow Bold" charset="0"/>
              </a:rPr>
              <a:t>[Presenter] </a:t>
            </a:r>
            <a:r>
              <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37951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34017"/>
            <a:ext cx="9139957" cy="584775"/>
          </a:xfrm>
          <a:prstGeom prst="rect">
            <a:avLst/>
          </a:prstGeom>
          <a:noFill/>
        </p:spPr>
        <p:txBody>
          <a:bodyPr wrap="square" rtlCol="0" anchor="ctr">
            <a:spAutoFit/>
          </a:bodyPr>
          <a:lstStyle/>
          <a:p>
            <a:pPr algn="ctr" defTabSz="342991">
              <a:defRPr/>
            </a:pPr>
            <a:r>
              <a:rPr lang="en-US" sz="3200" b="1" dirty="0">
                <a:solidFill>
                  <a:prstClr val="white"/>
                </a:solidFill>
                <a:latin typeface="Arial Narrow" panose="020B0606020202030204" pitchFamily="34" charset="0"/>
              </a:rPr>
              <a:t>PCSK9 Inhibitors are Efficient at Lowering LDL-C</a:t>
            </a:r>
            <a:endParaRPr lang="en-US" sz="2800" b="1" i="1" dirty="0">
              <a:solidFill>
                <a:prstClr val="white"/>
              </a:solidFill>
              <a:latin typeface="Arial Narrow" panose="020B0606020202030204" pitchFamily="34" charset="0"/>
            </a:endParaRPr>
          </a:p>
        </p:txBody>
      </p:sp>
      <p:pic>
        <p:nvPicPr>
          <p:cNvPr id="3" name="Picture 2" descr="Diagram&#10;&#10;Description automatically generated">
            <a:extLst>
              <a:ext uri="{FF2B5EF4-FFF2-40B4-BE49-F238E27FC236}">
                <a16:creationId xmlns:a16="http://schemas.microsoft.com/office/drawing/2014/main" id="{3D9DFC05-D59D-47EC-9DB0-AA7703F5D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167"/>
            <a:ext cx="9144000" cy="3471666"/>
          </a:xfrm>
          <a:prstGeom prst="rect">
            <a:avLst/>
          </a:prstGeom>
        </p:spPr>
      </p:pic>
      <p:sp>
        <p:nvSpPr>
          <p:cNvPr id="12" name="TextBox 11">
            <a:extLst>
              <a:ext uri="{FF2B5EF4-FFF2-40B4-BE49-F238E27FC236}">
                <a16:creationId xmlns:a16="http://schemas.microsoft.com/office/drawing/2014/main" id="{819AC97B-58A9-41CE-9A2E-76987BE09EB6}"/>
              </a:ext>
            </a:extLst>
          </p:cNvPr>
          <p:cNvSpPr txBox="1"/>
          <p:nvPr/>
        </p:nvSpPr>
        <p:spPr>
          <a:xfrm>
            <a:off x="68811" y="2275783"/>
            <a:ext cx="5283200" cy="338554"/>
          </a:xfrm>
          <a:prstGeom prst="rect">
            <a:avLst/>
          </a:prstGeom>
          <a:noFill/>
        </p:spPr>
        <p:txBody>
          <a:bodyPr wrap="square" rtlCol="0">
            <a:spAutoFit/>
          </a:bodyPr>
          <a:lstStyle/>
          <a:p>
            <a:pPr algn="ctr"/>
            <a:r>
              <a:rPr lang="en-CA" sz="1600" b="1" i="1" dirty="0">
                <a:solidFill>
                  <a:srgbClr val="4AA7BA"/>
                </a:solidFill>
                <a:latin typeface="Arial Narrow" panose="020B0606020202030204" pitchFamily="34" charset="0"/>
                <a:sym typeface="Symbol" panose="05050102010706020507" pitchFamily="18" charset="2"/>
              </a:rPr>
              <a:t>Change in LDL-C over time</a:t>
            </a:r>
            <a:endParaRPr lang="en-CA" sz="1600" b="1" i="1" dirty="0">
              <a:solidFill>
                <a:srgbClr val="4AA7BA"/>
              </a:solidFill>
              <a:latin typeface="Arial Narrow" panose="020B0606020202030204" pitchFamily="34" charset="0"/>
            </a:endParaRPr>
          </a:p>
        </p:txBody>
      </p:sp>
      <p:sp>
        <p:nvSpPr>
          <p:cNvPr id="13" name="TextBox 12">
            <a:extLst>
              <a:ext uri="{FF2B5EF4-FFF2-40B4-BE49-F238E27FC236}">
                <a16:creationId xmlns:a16="http://schemas.microsoft.com/office/drawing/2014/main" id="{DB18A13E-9C58-4488-A63D-39A7F07E00A6}"/>
              </a:ext>
            </a:extLst>
          </p:cNvPr>
          <p:cNvSpPr txBox="1"/>
          <p:nvPr/>
        </p:nvSpPr>
        <p:spPr>
          <a:xfrm>
            <a:off x="4260937" y="2243287"/>
            <a:ext cx="5283200" cy="338554"/>
          </a:xfrm>
          <a:prstGeom prst="rect">
            <a:avLst/>
          </a:prstGeom>
          <a:noFill/>
        </p:spPr>
        <p:txBody>
          <a:bodyPr wrap="square" rtlCol="0">
            <a:spAutoFit/>
          </a:bodyPr>
          <a:lstStyle/>
          <a:p>
            <a:pPr algn="ctr"/>
            <a:r>
              <a:rPr lang="en-CA" sz="1600" b="1" i="1" dirty="0">
                <a:solidFill>
                  <a:srgbClr val="4AA7BA"/>
                </a:solidFill>
                <a:latin typeface="Arial Narrow" panose="020B0606020202030204" pitchFamily="34" charset="0"/>
                <a:sym typeface="Symbol" panose="05050102010706020507" pitchFamily="18" charset="2"/>
              </a:rPr>
              <a:t>Change in LDL-C over time </a:t>
            </a:r>
            <a:endParaRPr lang="en-CA" sz="1600" b="1" i="1" dirty="0">
              <a:solidFill>
                <a:srgbClr val="4AA7BA"/>
              </a:solidFill>
              <a:latin typeface="Arial Narrow" panose="020B0606020202030204" pitchFamily="34" charset="0"/>
            </a:endParaRPr>
          </a:p>
        </p:txBody>
      </p:sp>
      <p:sp>
        <p:nvSpPr>
          <p:cNvPr id="15" name="TextBox 14">
            <a:extLst>
              <a:ext uri="{FF2B5EF4-FFF2-40B4-BE49-F238E27FC236}">
                <a16:creationId xmlns:a16="http://schemas.microsoft.com/office/drawing/2014/main" id="{6418AF33-976B-4115-B3A9-391E4B9E738E}"/>
              </a:ext>
            </a:extLst>
          </p:cNvPr>
          <p:cNvSpPr txBox="1"/>
          <p:nvPr/>
        </p:nvSpPr>
        <p:spPr>
          <a:xfrm>
            <a:off x="4091128" y="5301532"/>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LDL-C by </a:t>
            </a:r>
            <a:r>
              <a:rPr lang="en-CA" sz="2000" b="1" dirty="0">
                <a:solidFill>
                  <a:srgbClr val="DC7229"/>
                </a:solidFill>
                <a:latin typeface="Arial Narrow" panose="020B0606020202030204" pitchFamily="34" charset="0"/>
              </a:rPr>
              <a:t>55%</a:t>
            </a:r>
          </a:p>
        </p:txBody>
      </p:sp>
      <p:sp>
        <p:nvSpPr>
          <p:cNvPr id="16" name="TextBox 15">
            <a:extLst>
              <a:ext uri="{FF2B5EF4-FFF2-40B4-BE49-F238E27FC236}">
                <a16:creationId xmlns:a16="http://schemas.microsoft.com/office/drawing/2014/main" id="{D862BE8E-5BF2-4AF7-BF85-780552F738C8}"/>
              </a:ext>
            </a:extLst>
          </p:cNvPr>
          <p:cNvSpPr txBox="1"/>
          <p:nvPr/>
        </p:nvSpPr>
        <p:spPr>
          <a:xfrm>
            <a:off x="-98252" y="5272960"/>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LDL-C by </a:t>
            </a:r>
            <a:r>
              <a:rPr lang="en-CA" sz="2000" b="1" dirty="0">
                <a:solidFill>
                  <a:srgbClr val="DC7229"/>
                </a:solidFill>
                <a:latin typeface="Arial Narrow" panose="020B0606020202030204" pitchFamily="34" charset="0"/>
              </a:rPr>
              <a:t>59%</a:t>
            </a:r>
          </a:p>
        </p:txBody>
      </p:sp>
      <p:sp>
        <p:nvSpPr>
          <p:cNvPr id="17" name="TextBox 16">
            <a:extLst>
              <a:ext uri="{FF2B5EF4-FFF2-40B4-BE49-F238E27FC236}">
                <a16:creationId xmlns:a16="http://schemas.microsoft.com/office/drawing/2014/main" id="{56F88230-6838-4956-A1B4-E41B5D644B02}"/>
              </a:ext>
            </a:extLst>
          </p:cNvPr>
          <p:cNvSpPr txBox="1"/>
          <p:nvPr/>
        </p:nvSpPr>
        <p:spPr>
          <a:xfrm>
            <a:off x="2216237" y="3019706"/>
            <a:ext cx="1230774" cy="523220"/>
          </a:xfrm>
          <a:prstGeom prst="rect">
            <a:avLst/>
          </a:prstGeom>
          <a:solidFill>
            <a:schemeClr val="bg1"/>
          </a:solidFill>
        </p:spPr>
        <p:txBody>
          <a:bodyPr wrap="square" rtlCol="0">
            <a:spAutoFit/>
          </a:bodyPr>
          <a:lstStyle/>
          <a:p>
            <a:r>
              <a:rPr lang="en-CA" sz="1400" b="1" dirty="0">
                <a:latin typeface="Arial Narrow" panose="020B0606020202030204" pitchFamily="34" charset="0"/>
              </a:rPr>
              <a:t>59% reduction </a:t>
            </a:r>
          </a:p>
          <a:p>
            <a:r>
              <a:rPr lang="en-CA" sz="1400" b="1" dirty="0">
                <a:latin typeface="Arial Narrow" panose="020B0606020202030204" pitchFamily="34" charset="0"/>
              </a:rPr>
              <a:t>P &lt;0.001</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48161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algn="ctr" defTabSz="342991">
              <a:defRPr/>
            </a:pPr>
            <a:r>
              <a:rPr lang="en-US" sz="3600" b="1" dirty="0">
                <a:solidFill>
                  <a:prstClr val="white"/>
                </a:solidFill>
                <a:latin typeface="Arial Narrow" panose="020B0606020202030204" pitchFamily="34" charset="0"/>
              </a:rPr>
              <a:t>PCSK9 Inhibitors Reduce CV Events</a:t>
            </a:r>
            <a:endParaRPr lang="en-US" sz="3200" b="1" i="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pic>
        <p:nvPicPr>
          <p:cNvPr id="9" name="Picture 8" descr="Chart, line chart, scatter chart&#10;&#10;Description automatically generated">
            <a:extLst>
              <a:ext uri="{FF2B5EF4-FFF2-40B4-BE49-F238E27FC236}">
                <a16:creationId xmlns:a16="http://schemas.microsoft.com/office/drawing/2014/main" id="{4A60767D-1D30-4F38-BB7A-1869A9361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9625"/>
            <a:ext cx="9144000" cy="3918750"/>
          </a:xfrm>
          <a:prstGeom prst="rect">
            <a:avLst/>
          </a:prstGeom>
        </p:spPr>
      </p:pic>
      <p:sp>
        <p:nvSpPr>
          <p:cNvPr id="19" name="Flowchart: Process 18">
            <a:extLst>
              <a:ext uri="{FF2B5EF4-FFF2-40B4-BE49-F238E27FC236}">
                <a16:creationId xmlns:a16="http://schemas.microsoft.com/office/drawing/2014/main" id="{E40AE3D4-2358-4C24-B504-714396D67113}"/>
              </a:ext>
            </a:extLst>
          </p:cNvPr>
          <p:cNvSpPr/>
          <p:nvPr/>
        </p:nvSpPr>
        <p:spPr>
          <a:xfrm>
            <a:off x="556790" y="5357671"/>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CA" b="1" dirty="0">
                <a:solidFill>
                  <a:prstClr val="black">
                    <a:lumMod val="75000"/>
                    <a:lumOff val="25000"/>
                  </a:prstClr>
                </a:solidFill>
                <a:latin typeface="Arial Narrow" panose="020B0606020202030204" pitchFamily="34" charset="0"/>
              </a:rPr>
              <a:t>MACE: CV death, MI, stroke, hospitalization for UA, or coronary revascularization</a:t>
            </a:r>
          </a:p>
        </p:txBody>
      </p:sp>
      <p:sp>
        <p:nvSpPr>
          <p:cNvPr id="20" name="Flowchart: Process 19">
            <a:extLst>
              <a:ext uri="{FF2B5EF4-FFF2-40B4-BE49-F238E27FC236}">
                <a16:creationId xmlns:a16="http://schemas.microsoft.com/office/drawing/2014/main" id="{175BD1FA-5723-4352-94B4-4AC9D34EE970}"/>
              </a:ext>
            </a:extLst>
          </p:cNvPr>
          <p:cNvSpPr/>
          <p:nvPr/>
        </p:nvSpPr>
        <p:spPr>
          <a:xfrm>
            <a:off x="5079891" y="5357670"/>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CA" b="1">
                <a:solidFill>
                  <a:prstClr val="black">
                    <a:lumMod val="75000"/>
                    <a:lumOff val="25000"/>
                  </a:prstClr>
                </a:solidFill>
                <a:latin typeface="Arial Narrow" panose="020B0606020202030204" pitchFamily="34" charset="0"/>
              </a:rPr>
              <a:t>MACE: CHD death, nonfatal MI, ischemic stroke, or UA requiring hospitalization</a:t>
            </a:r>
          </a:p>
        </p:txBody>
      </p:sp>
    </p:spTree>
    <p:extLst>
      <p:ext uri="{BB962C8B-B14F-4D97-AF65-F5344CB8AC3E}">
        <p14:creationId xmlns:p14="http://schemas.microsoft.com/office/powerpoint/2010/main" val="1113757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Multiple High-Risk Patient Population Sub-Analysis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grpSp>
        <p:nvGrpSpPr>
          <p:cNvPr id="16" name="Group 15">
            <a:extLst>
              <a:ext uri="{FF2B5EF4-FFF2-40B4-BE49-F238E27FC236}">
                <a16:creationId xmlns:a16="http://schemas.microsoft.com/office/drawing/2014/main" id="{6D55E541-F169-4F20-A155-A14C40380CE3}"/>
              </a:ext>
            </a:extLst>
          </p:cNvPr>
          <p:cNvGrpSpPr/>
          <p:nvPr/>
        </p:nvGrpSpPr>
        <p:grpSpPr>
          <a:xfrm>
            <a:off x="652793" y="1178987"/>
            <a:ext cx="7819616" cy="4973808"/>
            <a:chOff x="604796" y="1345718"/>
            <a:chExt cx="7819616" cy="4973808"/>
          </a:xfrm>
        </p:grpSpPr>
        <p:pic>
          <p:nvPicPr>
            <p:cNvPr id="17" name="Picture 16" descr="A close up of a map&#10;&#10;Description automatically generated">
              <a:extLst>
                <a:ext uri="{FF2B5EF4-FFF2-40B4-BE49-F238E27FC236}">
                  <a16:creationId xmlns:a16="http://schemas.microsoft.com/office/drawing/2014/main" id="{61003733-B8FB-42F7-8CE7-DEFFDF3DA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6" y="1345718"/>
              <a:ext cx="7681435" cy="4973808"/>
            </a:xfrm>
            <a:prstGeom prst="rect">
              <a:avLst/>
            </a:prstGeom>
          </p:spPr>
        </p:pic>
        <p:sp>
          <p:nvSpPr>
            <p:cNvPr id="21" name="TextBox 20">
              <a:extLst>
                <a:ext uri="{FF2B5EF4-FFF2-40B4-BE49-F238E27FC236}">
                  <a16:creationId xmlns:a16="http://schemas.microsoft.com/office/drawing/2014/main" id="{2575BCC3-1681-4EB1-8E88-05E848B4510A}"/>
                </a:ext>
              </a:extLst>
            </p:cNvPr>
            <p:cNvSpPr txBox="1"/>
            <p:nvPr/>
          </p:nvSpPr>
          <p:spPr>
            <a:xfrm>
              <a:off x="6788868" y="5531842"/>
              <a:ext cx="1497363" cy="369332"/>
            </a:xfrm>
            <a:prstGeom prst="rect">
              <a:avLst/>
            </a:prstGeom>
            <a:solidFill>
              <a:schemeClr val="bg1"/>
            </a:solidFill>
          </p:spPr>
          <p:txBody>
            <a:bodyPr wrap="square" rtlCol="0">
              <a:spAutoFit/>
            </a:bodyPr>
            <a:lstStyle/>
            <a:p>
              <a:r>
                <a:rPr lang="en-CA" sz="900" b="1" dirty="0">
                  <a:solidFill>
                    <a:schemeClr val="tx1">
                      <a:lumMod val="75000"/>
                      <a:lumOff val="25000"/>
                    </a:schemeClr>
                  </a:solidFill>
                  <a:latin typeface="Arial Narrow" panose="020B0606020202030204" pitchFamily="34" charset="0"/>
                </a:rPr>
                <a:t>HR 0.80 (95% CI 0.73 to 0.88);</a:t>
              </a:r>
            </a:p>
            <a:p>
              <a:r>
                <a:rPr lang="en-CA" sz="900" b="1" dirty="0">
                  <a:solidFill>
                    <a:schemeClr val="tx1">
                      <a:lumMod val="75000"/>
                      <a:lumOff val="25000"/>
                    </a:schemeClr>
                  </a:solidFill>
                  <a:latin typeface="Arial Narrow" panose="020B0606020202030204" pitchFamily="34" charset="0"/>
                </a:rPr>
                <a:t>P&lt;0.001</a:t>
              </a:r>
            </a:p>
          </p:txBody>
        </p:sp>
        <p:sp>
          <p:nvSpPr>
            <p:cNvPr id="22" name="TextBox 21">
              <a:extLst>
                <a:ext uri="{FF2B5EF4-FFF2-40B4-BE49-F238E27FC236}">
                  <a16:creationId xmlns:a16="http://schemas.microsoft.com/office/drawing/2014/main" id="{C6B5B50B-B7A3-4F8C-89E4-AC31B2B58033}"/>
                </a:ext>
              </a:extLst>
            </p:cNvPr>
            <p:cNvSpPr txBox="1"/>
            <p:nvPr/>
          </p:nvSpPr>
          <p:spPr>
            <a:xfrm>
              <a:off x="2333624" y="2471745"/>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2.6% NNT 38</a:t>
              </a:r>
              <a:endParaRPr lang="en-CA" sz="1600" b="1" dirty="0">
                <a:solidFill>
                  <a:srgbClr val="BE182A"/>
                </a:solidFill>
                <a:latin typeface="Arial Narrow" panose="020B0606020202030204" pitchFamily="34" charset="0"/>
              </a:endParaRPr>
            </a:p>
          </p:txBody>
        </p:sp>
        <p:sp>
          <p:nvSpPr>
            <p:cNvPr id="23" name="TextBox 22">
              <a:extLst>
                <a:ext uri="{FF2B5EF4-FFF2-40B4-BE49-F238E27FC236}">
                  <a16:creationId xmlns:a16="http://schemas.microsoft.com/office/drawing/2014/main" id="{B7BD5770-5563-48C1-AD52-3CDB1FC778C8}"/>
                </a:ext>
              </a:extLst>
            </p:cNvPr>
            <p:cNvSpPr txBox="1"/>
            <p:nvPr/>
          </p:nvSpPr>
          <p:spPr>
            <a:xfrm>
              <a:off x="4938451" y="2474948"/>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2.9% NNT 35</a:t>
              </a:r>
              <a:endParaRPr lang="en-CA" sz="1600" b="1" dirty="0">
                <a:solidFill>
                  <a:srgbClr val="BE182A"/>
                </a:solidFill>
                <a:latin typeface="Arial Narrow" panose="020B0606020202030204" pitchFamily="34" charset="0"/>
              </a:endParaRPr>
            </a:p>
          </p:txBody>
        </p:sp>
        <p:sp>
          <p:nvSpPr>
            <p:cNvPr id="25" name="TextBox 24">
              <a:extLst>
                <a:ext uri="{FF2B5EF4-FFF2-40B4-BE49-F238E27FC236}">
                  <a16:creationId xmlns:a16="http://schemas.microsoft.com/office/drawing/2014/main" id="{89BE6087-9E17-4858-899D-D9D201E3A73E}"/>
                </a:ext>
              </a:extLst>
            </p:cNvPr>
            <p:cNvSpPr txBox="1"/>
            <p:nvPr/>
          </p:nvSpPr>
          <p:spPr>
            <a:xfrm>
              <a:off x="7681461" y="2396658"/>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2.0% NNT 50</a:t>
              </a:r>
              <a:endParaRPr lang="en-CA" sz="1600" b="1" dirty="0">
                <a:solidFill>
                  <a:srgbClr val="BE182A"/>
                </a:solidFill>
                <a:latin typeface="Arial Narrow" panose="020B0606020202030204" pitchFamily="34" charset="0"/>
              </a:endParaRPr>
            </a:p>
          </p:txBody>
        </p:sp>
        <p:pic>
          <p:nvPicPr>
            <p:cNvPr id="26" name="Picture 25">
              <a:extLst>
                <a:ext uri="{FF2B5EF4-FFF2-40B4-BE49-F238E27FC236}">
                  <a16:creationId xmlns:a16="http://schemas.microsoft.com/office/drawing/2014/main" id="{125DE8A0-BF36-4691-B2CD-4F58B1C60CE3}"/>
                </a:ext>
              </a:extLst>
            </p:cNvPr>
            <p:cNvPicPr>
              <a:picLocks noChangeAspect="1"/>
            </p:cNvPicPr>
            <p:nvPr/>
          </p:nvPicPr>
          <p:blipFill>
            <a:blip r:embed="rId5"/>
            <a:stretch>
              <a:fillRect/>
            </a:stretch>
          </p:blipFill>
          <p:spPr>
            <a:xfrm>
              <a:off x="7648054" y="5172074"/>
              <a:ext cx="742951" cy="484314"/>
            </a:xfrm>
            <a:prstGeom prst="rect">
              <a:avLst/>
            </a:prstGeom>
          </p:spPr>
        </p:pic>
        <p:sp>
          <p:nvSpPr>
            <p:cNvPr id="27" name="TextBox 26">
              <a:extLst>
                <a:ext uri="{FF2B5EF4-FFF2-40B4-BE49-F238E27FC236}">
                  <a16:creationId xmlns:a16="http://schemas.microsoft.com/office/drawing/2014/main" id="{FABC1DAB-7422-4C53-9611-0D4A96C576BC}"/>
                </a:ext>
              </a:extLst>
            </p:cNvPr>
            <p:cNvSpPr txBox="1"/>
            <p:nvPr/>
          </p:nvSpPr>
          <p:spPr>
            <a:xfrm>
              <a:off x="5004936" y="5181600"/>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3.4% NNT 29</a:t>
              </a:r>
              <a:endParaRPr lang="en-CA" sz="1600" b="1" dirty="0">
                <a:solidFill>
                  <a:srgbClr val="BE182A"/>
                </a:solidFill>
                <a:latin typeface="Arial Narrow" panose="020B0606020202030204" pitchFamily="34" charset="0"/>
              </a:endParaRPr>
            </a:p>
          </p:txBody>
        </p:sp>
        <p:sp>
          <p:nvSpPr>
            <p:cNvPr id="28" name="TextBox 27">
              <a:extLst>
                <a:ext uri="{FF2B5EF4-FFF2-40B4-BE49-F238E27FC236}">
                  <a16:creationId xmlns:a16="http://schemas.microsoft.com/office/drawing/2014/main" id="{890D9C3B-AFF3-4998-95DA-354998BA5057}"/>
                </a:ext>
              </a:extLst>
            </p:cNvPr>
            <p:cNvSpPr txBox="1"/>
            <p:nvPr/>
          </p:nvSpPr>
          <p:spPr>
            <a:xfrm>
              <a:off x="2433391" y="5181600"/>
              <a:ext cx="876547" cy="677108"/>
            </a:xfrm>
            <a:prstGeom prst="rect">
              <a:avLst/>
            </a:prstGeom>
            <a:solidFill>
              <a:schemeClr val="bg1"/>
            </a:solidFill>
          </p:spPr>
          <p:txBody>
            <a:bodyPr wrap="square" rtlCol="0">
              <a:spAutoFit/>
            </a:bodyPr>
            <a:lstStyle/>
            <a:p>
              <a:r>
                <a:rPr lang="en-CA" sz="1400" b="1" dirty="0">
                  <a:solidFill>
                    <a:schemeClr val="tx1">
                      <a:lumMod val="75000"/>
                      <a:lumOff val="25000"/>
                    </a:schemeClr>
                  </a:solidFill>
                  <a:latin typeface="Arial Narrow" panose="020B0606020202030204" pitchFamily="34" charset="0"/>
                </a:rPr>
                <a:t>PAD </a:t>
              </a:r>
            </a:p>
            <a:p>
              <a:r>
                <a:rPr lang="en-CA" sz="1200" b="1" dirty="0">
                  <a:solidFill>
                    <a:srgbClr val="BE182A"/>
                  </a:solidFill>
                  <a:latin typeface="Arial Narrow" panose="020B0606020202030204" pitchFamily="34" charset="0"/>
                </a:rPr>
                <a:t>  3.5% ARR </a:t>
              </a:r>
            </a:p>
            <a:p>
              <a:r>
                <a:rPr lang="en-CA" sz="1200" b="1" dirty="0">
                  <a:solidFill>
                    <a:srgbClr val="BE182A"/>
                  </a:solidFill>
                  <a:latin typeface="Arial Narrow" panose="020B0606020202030204" pitchFamily="34" charset="0"/>
                </a:rPr>
                <a:t>NNT 29</a:t>
              </a:r>
              <a:endParaRPr lang="en-CA" sz="1600" b="1" dirty="0">
                <a:solidFill>
                  <a:srgbClr val="BE182A"/>
                </a:solidFill>
                <a:latin typeface="Arial Narrow" panose="020B0606020202030204" pitchFamily="34" charset="0"/>
              </a:endParaRPr>
            </a:p>
          </p:txBody>
        </p:sp>
        <p:sp>
          <p:nvSpPr>
            <p:cNvPr id="29" name="Arrow: Down 28">
              <a:extLst>
                <a:ext uri="{FF2B5EF4-FFF2-40B4-BE49-F238E27FC236}">
                  <a16:creationId xmlns:a16="http://schemas.microsoft.com/office/drawing/2014/main" id="{8CBA0783-529E-491B-9B33-7BD06A90CF8E}"/>
                </a:ext>
              </a:extLst>
            </p:cNvPr>
            <p:cNvSpPr/>
            <p:nvPr/>
          </p:nvSpPr>
          <p:spPr>
            <a:xfrm>
              <a:off x="2476500" y="5457499"/>
              <a:ext cx="90488" cy="144000"/>
            </a:xfrm>
            <a:prstGeom prst="downArrow">
              <a:avLst/>
            </a:prstGeom>
            <a:solidFill>
              <a:srgbClr val="BE182A"/>
            </a:solidFill>
            <a:ln>
              <a:solidFill>
                <a:srgbClr val="BE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0D21B7A9-6676-4B6F-AAC9-B861A93CCF48}"/>
                </a:ext>
              </a:extLst>
            </p:cNvPr>
            <p:cNvSpPr/>
            <p:nvPr/>
          </p:nvSpPr>
          <p:spPr>
            <a:xfrm rot="16200000">
              <a:off x="2558339" y="1863898"/>
              <a:ext cx="180000"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DC47E72D-F227-474D-B74C-8648FCCA2FFF}"/>
                </a:ext>
              </a:extLst>
            </p:cNvPr>
            <p:cNvSpPr/>
            <p:nvPr/>
          </p:nvSpPr>
          <p:spPr>
            <a:xfrm rot="16200000">
              <a:off x="5163683" y="2005772"/>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6E24E095-735F-469C-BC30-B20B8E6CD85B}"/>
                </a:ext>
              </a:extLst>
            </p:cNvPr>
            <p:cNvSpPr/>
            <p:nvPr/>
          </p:nvSpPr>
          <p:spPr>
            <a:xfrm rot="16200000">
              <a:off x="5187953" y="4463756"/>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70B94526-EECF-44F6-8927-8BA7F7EEE213}"/>
                </a:ext>
              </a:extLst>
            </p:cNvPr>
            <p:cNvSpPr/>
            <p:nvPr/>
          </p:nvSpPr>
          <p:spPr>
            <a:xfrm rot="16200000">
              <a:off x="2633316" y="4628506"/>
              <a:ext cx="244857"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1BFDA625-3AA5-47AD-A577-D777230916C5}"/>
                </a:ext>
              </a:extLst>
            </p:cNvPr>
            <p:cNvSpPr/>
            <p:nvPr/>
          </p:nvSpPr>
          <p:spPr>
            <a:xfrm>
              <a:off x="2851632" y="4729690"/>
              <a:ext cx="381000" cy="4095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2878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Benefit of Alirocumab in High-Risk Patients</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49699" y="6426072"/>
            <a:ext cx="800785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Adapted from Schwartz et al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2018;379:2097-107; Ray et al Lancet Diabetes Endocrinol 2019;2019;7:618-28; </a:t>
            </a:r>
            <a:r>
              <a:rPr lang="en-CA" sz="900" dirty="0" err="1">
                <a:solidFill>
                  <a:srgbClr val="FFFFFF"/>
                </a:solidFill>
                <a:latin typeface="Arial Narrow" pitchFamily="34" charset="0"/>
                <a:cs typeface="Arial" charset="0"/>
              </a:rPr>
              <a:t>Jukema</a:t>
            </a:r>
            <a:r>
              <a:rPr lang="en-CA" sz="900" dirty="0">
                <a:solidFill>
                  <a:srgbClr val="FFFFFF"/>
                </a:solidFill>
                <a:latin typeface="Arial Narrow" pitchFamily="34" charset="0"/>
                <a:cs typeface="Arial" charset="0"/>
              </a:rPr>
              <a:t>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2019;74:1167-76; </a:t>
            </a:r>
            <a:r>
              <a:rPr lang="en-CA" sz="900" dirty="0" err="1">
                <a:solidFill>
                  <a:srgbClr val="FFFFFF"/>
                </a:solidFill>
                <a:latin typeface="Arial Narrow" pitchFamily="34" charset="0"/>
                <a:cs typeface="Arial" charset="0"/>
              </a:rPr>
              <a:t>Sinnaeve</a:t>
            </a:r>
            <a:r>
              <a:rPr lang="en-CA" sz="900" dirty="0">
                <a:solidFill>
                  <a:srgbClr val="FFFFFF"/>
                </a:solidFill>
                <a:latin typeface="Arial Narrow" pitchFamily="34" charset="0"/>
                <a:cs typeface="Arial" charset="0"/>
              </a:rPr>
              <a:t> et al Eur Heart J 2020;41:2248-58; Goodman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2019;74:1177–86</a:t>
            </a:r>
          </a:p>
        </p:txBody>
      </p:sp>
      <p:pic>
        <p:nvPicPr>
          <p:cNvPr id="3" name="Picture 2" descr="Chart, bar chart, waterfall chart&#10;&#10;Description automatically generated">
            <a:extLst>
              <a:ext uri="{FF2B5EF4-FFF2-40B4-BE49-F238E27FC236}">
                <a16:creationId xmlns:a16="http://schemas.microsoft.com/office/drawing/2014/main" id="{3636334A-7B7E-4000-8DF5-137800C3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920387"/>
            <a:ext cx="9144000" cy="3670655"/>
          </a:xfrm>
          <a:prstGeom prst="rect">
            <a:avLst/>
          </a:prstGeom>
        </p:spPr>
      </p:pic>
      <p:sp>
        <p:nvSpPr>
          <p:cNvPr id="35" name="TextBox 34">
            <a:extLst>
              <a:ext uri="{FF2B5EF4-FFF2-40B4-BE49-F238E27FC236}">
                <a16:creationId xmlns:a16="http://schemas.microsoft.com/office/drawing/2014/main" id="{0E0329A0-29F6-4453-BF06-AB97F892582A}"/>
              </a:ext>
            </a:extLst>
          </p:cNvPr>
          <p:cNvSpPr txBox="1"/>
          <p:nvPr/>
        </p:nvSpPr>
        <p:spPr>
          <a:xfrm>
            <a:off x="1122728"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15%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60F2B508-9058-40DA-8DBC-D09DD6E7A520}"/>
              </a:ext>
            </a:extLst>
          </p:cNvPr>
          <p:cNvSpPr txBox="1"/>
          <p:nvPr/>
        </p:nvSpPr>
        <p:spPr>
          <a:xfrm>
            <a:off x="2445805"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7" name="TextBox 36">
            <a:extLst>
              <a:ext uri="{FF2B5EF4-FFF2-40B4-BE49-F238E27FC236}">
                <a16:creationId xmlns:a16="http://schemas.microsoft.com/office/drawing/2014/main" id="{4361C59B-4827-405F-AD8A-FB7806571CA2}"/>
              </a:ext>
            </a:extLst>
          </p:cNvPr>
          <p:cNvSpPr txBox="1"/>
          <p:nvPr/>
        </p:nvSpPr>
        <p:spPr>
          <a:xfrm>
            <a:off x="1100560" y="323958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1.6%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NNT~63</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8" name="TextBox 37">
            <a:extLst>
              <a:ext uri="{FF2B5EF4-FFF2-40B4-BE49-F238E27FC236}">
                <a16:creationId xmlns:a16="http://schemas.microsoft.com/office/drawing/2014/main" id="{D883468C-24B7-455C-99B1-41C027FAD772}"/>
              </a:ext>
            </a:extLst>
          </p:cNvPr>
          <p:cNvSpPr txBox="1"/>
          <p:nvPr/>
        </p:nvSpPr>
        <p:spPr>
          <a:xfrm>
            <a:off x="2382935" y="312858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NNT~29</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9" name="TextBox 38">
            <a:extLst>
              <a:ext uri="{FF2B5EF4-FFF2-40B4-BE49-F238E27FC236}">
                <a16:creationId xmlns:a16="http://schemas.microsoft.com/office/drawing/2014/main" id="{0E6DE4DD-3B55-4B82-8268-CB7AE4C8D4B8}"/>
              </a:ext>
            </a:extLst>
          </p:cNvPr>
          <p:cNvSpPr txBox="1"/>
          <p:nvPr/>
        </p:nvSpPr>
        <p:spPr>
          <a:xfrm>
            <a:off x="3735379"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16%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0" name="TextBox 39">
            <a:extLst>
              <a:ext uri="{FF2B5EF4-FFF2-40B4-BE49-F238E27FC236}">
                <a16:creationId xmlns:a16="http://schemas.microsoft.com/office/drawing/2014/main" id="{5D0726C1-B444-47B1-9426-5AA2C0447EC2}"/>
              </a:ext>
            </a:extLst>
          </p:cNvPr>
          <p:cNvSpPr txBox="1"/>
          <p:nvPr/>
        </p:nvSpPr>
        <p:spPr>
          <a:xfrm>
            <a:off x="3659768" y="3020832"/>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2.3%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NNT~44</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7F2ABB71-7D01-485D-A087-DAC726DC512E}"/>
              </a:ext>
            </a:extLst>
          </p:cNvPr>
          <p:cNvSpPr txBox="1"/>
          <p:nvPr/>
        </p:nvSpPr>
        <p:spPr>
          <a:xfrm>
            <a:off x="506651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2" name="TextBox 41">
            <a:extLst>
              <a:ext uri="{FF2B5EF4-FFF2-40B4-BE49-F238E27FC236}">
                <a16:creationId xmlns:a16="http://schemas.microsoft.com/office/drawing/2014/main" id="{039F3EF1-5FB6-4F2E-9428-227168EAF414}"/>
              </a:ext>
            </a:extLst>
          </p:cNvPr>
          <p:cNvSpPr txBox="1"/>
          <p:nvPr/>
        </p:nvSpPr>
        <p:spPr>
          <a:xfrm>
            <a:off x="4942143" y="2767047"/>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3.1%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NNT~32</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896F4B7A-887A-44CE-9202-8037E3ACE410}"/>
              </a:ext>
            </a:extLst>
          </p:cNvPr>
          <p:cNvSpPr txBox="1"/>
          <p:nvPr/>
        </p:nvSpPr>
        <p:spPr>
          <a:xfrm>
            <a:off x="7684451"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23%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617E008-F8E6-4CDB-8BA8-456772153E81}"/>
              </a:ext>
            </a:extLst>
          </p:cNvPr>
          <p:cNvSpPr txBox="1"/>
          <p:nvPr/>
        </p:nvSpPr>
        <p:spPr>
          <a:xfrm>
            <a:off x="7538759" y="241729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6.4%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NNT~16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5" name="TextBox 44">
            <a:extLst>
              <a:ext uri="{FF2B5EF4-FFF2-40B4-BE49-F238E27FC236}">
                <a16:creationId xmlns:a16="http://schemas.microsoft.com/office/drawing/2014/main" id="{48C10D03-2ABF-458A-A4CA-8CCA20F9770F}"/>
              </a:ext>
            </a:extLst>
          </p:cNvPr>
          <p:cNvSpPr txBox="1"/>
          <p:nvPr/>
        </p:nvSpPr>
        <p:spPr>
          <a:xfrm>
            <a:off x="641594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RRR</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6" name="TextBox 45">
            <a:extLst>
              <a:ext uri="{FF2B5EF4-FFF2-40B4-BE49-F238E27FC236}">
                <a16:creationId xmlns:a16="http://schemas.microsoft.com/office/drawing/2014/main" id="{98E13A34-1C6B-4D88-B548-61EB71E0F7B2}"/>
              </a:ext>
            </a:extLst>
          </p:cNvPr>
          <p:cNvSpPr txBox="1"/>
          <p:nvPr/>
        </p:nvSpPr>
        <p:spPr>
          <a:xfrm>
            <a:off x="6255551" y="262850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3.9%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11A8221E-4720-4C45-A029-B3DEFC9EA4B1}"/>
              </a:ext>
            </a:extLst>
          </p:cNvPr>
          <p:cNvSpPr/>
          <p:nvPr/>
        </p:nvSpPr>
        <p:spPr>
          <a:xfrm>
            <a:off x="287864" y="1462541"/>
            <a:ext cx="8734528" cy="376929"/>
          </a:xfrm>
          <a:prstGeom prst="rect">
            <a:avLst/>
          </a:prstGeom>
        </p:spPr>
        <p:txBody>
          <a:bodyPr wrap="square" lIns="68483" tIns="34242" rIns="68483" bIns="34242">
            <a:spAutoFit/>
          </a:bodyPr>
          <a:lstStyle/>
          <a:p>
            <a:pPr marL="0" marR="0" lvl="1" indent="9524" algn="ctr" defTabSz="91214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rPr>
              <a:t>CHD death, non-fatal MI, ischemic stroke, or unstable angina requiring hospitalization*</a:t>
            </a:r>
          </a:p>
        </p:txBody>
      </p:sp>
      <p:sp>
        <p:nvSpPr>
          <p:cNvPr id="48" name="TextBox 47">
            <a:extLst>
              <a:ext uri="{FF2B5EF4-FFF2-40B4-BE49-F238E27FC236}">
                <a16:creationId xmlns:a16="http://schemas.microsoft.com/office/drawing/2014/main" id="{E67F807C-14BA-4259-967E-5F54237DA38F}"/>
              </a:ext>
            </a:extLst>
          </p:cNvPr>
          <p:cNvSpPr txBox="1"/>
          <p:nvPr/>
        </p:nvSpPr>
        <p:spPr>
          <a:xfrm>
            <a:off x="685932" y="5748460"/>
            <a:ext cx="3826786" cy="276793"/>
          </a:xfrm>
          <a:prstGeom prst="rect">
            <a:avLst/>
          </a:prstGeom>
          <a:noFill/>
        </p:spPr>
        <p:txBody>
          <a:bodyPr wrap="square" lIns="91225" tIns="45618" rIns="91225" bIns="45618" rtlCol="0">
            <a:spAutoFit/>
          </a:bodyPr>
          <a:lstStyle/>
          <a:p>
            <a:pPr marL="0" marR="0" lvl="0" indent="0" algn="l" defTabSz="912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rPr>
              <a:t>*Based on cumulative incidence or 3-year KM estimates</a:t>
            </a:r>
          </a:p>
        </p:txBody>
      </p:sp>
      <p:sp>
        <p:nvSpPr>
          <p:cNvPr id="49" name="TextBox 48">
            <a:extLst>
              <a:ext uri="{FF2B5EF4-FFF2-40B4-BE49-F238E27FC236}">
                <a16:creationId xmlns:a16="http://schemas.microsoft.com/office/drawing/2014/main" id="{A1B975BF-C252-4600-834E-382A965F33EA}"/>
              </a:ext>
            </a:extLst>
          </p:cNvPr>
          <p:cNvSpPr txBox="1"/>
          <p:nvPr/>
        </p:nvSpPr>
        <p:spPr>
          <a:xfrm>
            <a:off x="4745775" y="5748254"/>
            <a:ext cx="2250250" cy="276999"/>
          </a:xfrm>
          <a:prstGeom prst="rect">
            <a:avLst/>
          </a:prstGeom>
          <a:noFill/>
        </p:spPr>
        <p:txBody>
          <a:bodyPr wrap="square" rtlCol="0">
            <a:spAutoFit/>
          </a:bodyPr>
          <a:lstStyle/>
          <a:p>
            <a:pPr algn="ctr"/>
            <a:r>
              <a:rPr lang="en-CA" sz="1200" dirty="0">
                <a:latin typeface="Arial Narrow" panose="020B0606020202030204" pitchFamily="34" charset="0"/>
              </a:rPr>
              <a:t>**CAD + PAD ± </a:t>
            </a:r>
            <a:r>
              <a:rPr lang="en-CA" sz="1200" dirty="0" err="1">
                <a:latin typeface="Arial Narrow" panose="020B0606020202030204" pitchFamily="34" charset="0"/>
              </a:rPr>
              <a:t>CeVD</a:t>
            </a:r>
            <a:endParaRPr lang="en-US" sz="1200" dirty="0">
              <a:latin typeface="Arial Narrow" panose="020B0606020202030204" pitchFamily="34" charset="0"/>
            </a:endParaRPr>
          </a:p>
        </p:txBody>
      </p:sp>
    </p:spTree>
    <p:extLst>
      <p:ext uri="{BB962C8B-B14F-4D97-AF65-F5344CB8AC3E}">
        <p14:creationId xmlns:p14="http://schemas.microsoft.com/office/powerpoint/2010/main" val="2544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50"/>
                                        <p:tgtEl>
                                          <p:spTgt spid="3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250"/>
                                        <p:tgtEl>
                                          <p:spTgt spid="3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50"/>
                                        <p:tgtEl>
                                          <p:spTgt spid="4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50"/>
                                        <p:tgtEl>
                                          <p:spTgt spid="4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50"/>
                                        <p:tgtEl>
                                          <p:spTgt spid="4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50"/>
                                        <p:tgtEl>
                                          <p:spTgt spid="40"/>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250"/>
                                        <p:tgtEl>
                                          <p:spTgt spid="4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250"/>
                                        <p:tgtEl>
                                          <p:spTgt spid="46"/>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3" y="240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80902" y="419675"/>
            <a:ext cx="8080602"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When and How to Intensify LDL-C Lowering Therapies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Intensification of LDL-C- lowering therapy in clinical ASCVD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addition to maximally tolerated statins</a:t>
            </a:r>
            <a:r>
              <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370804"/>
            <a:ext cx="796422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1243390"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pic>
        <p:nvPicPr>
          <p:cNvPr id="12" name="Picture 11" descr="A person wearing a suit and tie&#10;&#10;Description automatically generated">
            <a:extLst>
              <a:ext uri="{FF2B5EF4-FFF2-40B4-BE49-F238E27FC236}">
                <a16:creationId xmlns:a16="http://schemas.microsoft.com/office/drawing/2014/main" id="{D900E881-3D69-49D5-A4BF-3E40978739B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9" y="907075"/>
            <a:ext cx="3848100" cy="5772148"/>
          </a:xfrm>
          <a:prstGeom prst="rect">
            <a:avLst/>
          </a:prstGeom>
        </p:spPr>
      </p:pic>
      <p:sp>
        <p:nvSpPr>
          <p:cNvPr id="13" name="TextBox 12">
            <a:extLst>
              <a:ext uri="{FF2B5EF4-FFF2-40B4-BE49-F238E27FC236}">
                <a16:creationId xmlns:a16="http://schemas.microsoft.com/office/drawing/2014/main" id="{15EDF13C-2777-474F-9A6E-0B5CF31D212E}"/>
              </a:ext>
            </a:extLst>
          </p:cNvPr>
          <p:cNvSpPr txBox="1"/>
          <p:nvPr/>
        </p:nvSpPr>
        <p:spPr>
          <a:xfrm>
            <a:off x="-22600" y="1685870"/>
            <a:ext cx="2657142" cy="646331"/>
          </a:xfrm>
          <a:prstGeom prst="rect">
            <a:avLst/>
          </a:prstGeom>
          <a:noFill/>
        </p:spPr>
        <p:txBody>
          <a:bodyPr wrap="square" rtlCol="0">
            <a:spAutoFit/>
          </a:bodyPr>
          <a:lstStyle/>
          <a:p>
            <a:r>
              <a:rPr lang="en-US" sz="3600" b="1" dirty="0">
                <a:solidFill>
                  <a:srgbClr val="265A64"/>
                </a:solidFill>
                <a:latin typeface="Arial Narrow" panose="020B0606020202030204" pitchFamily="34" charset="0"/>
              </a:rPr>
              <a:t>Sonia</a:t>
            </a:r>
            <a:endParaRPr lang="en-CA" sz="3600" b="1" dirty="0">
              <a:solidFill>
                <a:srgbClr val="265A64"/>
              </a:solidFill>
              <a:latin typeface="Arial Narrow" panose="020B0606020202030204" pitchFamily="34" charset="0"/>
            </a:endParaRPr>
          </a:p>
        </p:txBody>
      </p:sp>
      <p:sp>
        <p:nvSpPr>
          <p:cNvPr id="15" name="TextBox 14">
            <a:extLst>
              <a:ext uri="{FF2B5EF4-FFF2-40B4-BE49-F238E27FC236}">
                <a16:creationId xmlns:a16="http://schemas.microsoft.com/office/drawing/2014/main" id="{62ECF6E7-81C0-4D7C-8859-B54C0875690C}"/>
              </a:ext>
            </a:extLst>
          </p:cNvPr>
          <p:cNvSpPr txBox="1"/>
          <p:nvPr/>
        </p:nvSpPr>
        <p:spPr>
          <a:xfrm>
            <a:off x="2804084" y="1722309"/>
            <a:ext cx="6184745" cy="2492990"/>
          </a:xfrm>
          <a:prstGeom prst="rect">
            <a:avLst/>
          </a:prstGeom>
          <a:noFill/>
        </p:spPr>
        <p:txBody>
          <a:bodyPr wrap="square">
            <a:spAutoFit/>
          </a:bodyPr>
          <a:lstStyle/>
          <a:p>
            <a:pPr defTabSz="1218987"/>
            <a:r>
              <a:rPr lang="en-US" sz="2000" b="1" dirty="0">
                <a:solidFill>
                  <a:srgbClr val="3C8C9C"/>
                </a:solidFill>
                <a:latin typeface="Arial Narrow" panose="020B0606020202030204" pitchFamily="34" charset="0"/>
              </a:rPr>
              <a:t>Intensification of lipid-lowering therapy with ezetimibe and/or PCSK9 inhibitor therapy for all secondary prevention CVD patients in whom LDL-C remains ≥ 1.8 mmol/L (or non-HDL-C ≥ 2.4 mmol/L or </a:t>
            </a:r>
            <a:r>
              <a:rPr lang="en-US" sz="2000" b="1" dirty="0" err="1">
                <a:solidFill>
                  <a:srgbClr val="3C8C9C"/>
                </a:solidFill>
                <a:latin typeface="Arial Narrow" panose="020B0606020202030204" pitchFamily="34" charset="0"/>
              </a:rPr>
              <a:t>ApoB</a:t>
            </a:r>
            <a:r>
              <a:rPr lang="en-US" sz="2000" b="1" dirty="0">
                <a:solidFill>
                  <a:srgbClr val="3C8C9C"/>
                </a:solidFill>
                <a:latin typeface="Arial Narrow" panose="020B0606020202030204" pitchFamily="34" charset="0"/>
              </a:rPr>
              <a:t> ≥ 0.7 g/L) </a:t>
            </a:r>
            <a:r>
              <a:rPr lang="en-US" sz="2000" dirty="0">
                <a:solidFill>
                  <a:schemeClr val="tx1">
                    <a:lumMod val="65000"/>
                    <a:lumOff val="35000"/>
                  </a:schemeClr>
                </a:solidFill>
                <a:latin typeface="Arial Narrow" panose="020B0606020202030204" pitchFamily="34" charset="0"/>
              </a:rPr>
              <a:t>on maximally tolerated statin dose is recommended. If ezetimibe is used initially and LDL-C remains ≥ 1.8 mmol/L (or non-HDL-C ≥ 2.4 mmol/L or </a:t>
            </a:r>
            <a:r>
              <a:rPr lang="en-US" sz="2000" dirty="0" err="1">
                <a:solidFill>
                  <a:schemeClr val="tx1">
                    <a:lumMod val="65000"/>
                    <a:lumOff val="35000"/>
                  </a:schemeClr>
                </a:solidFill>
                <a:latin typeface="Arial Narrow" panose="020B0606020202030204" pitchFamily="34" charset="0"/>
              </a:rPr>
              <a:t>ApoB</a:t>
            </a:r>
            <a:r>
              <a:rPr lang="en-US" sz="2000" dirty="0">
                <a:solidFill>
                  <a:schemeClr val="tx1">
                    <a:lumMod val="65000"/>
                    <a:lumOff val="35000"/>
                  </a:schemeClr>
                </a:solidFill>
                <a:latin typeface="Arial Narrow" panose="020B0606020202030204" pitchFamily="34" charset="0"/>
              </a:rPr>
              <a:t> ≥ 0.7 g/L) PCSK9 inhibitor therapy is recommended. </a:t>
            </a:r>
            <a:r>
              <a:rPr lang="en-US" sz="1600" i="1" dirty="0">
                <a:solidFill>
                  <a:schemeClr val="tx1">
                    <a:lumMod val="65000"/>
                    <a:lumOff val="35000"/>
                  </a:schemeClr>
                </a:solidFill>
                <a:latin typeface="Arial Narrow" panose="020B0606020202030204" pitchFamily="34" charset="0"/>
              </a:rPr>
              <a:t>(Strong recommendation; High Quality Evidence). </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sp>
        <p:nvSpPr>
          <p:cNvPr id="17" name="TextBox 16">
            <a:extLst>
              <a:ext uri="{FF2B5EF4-FFF2-40B4-BE49-F238E27FC236}">
                <a16:creationId xmlns:a16="http://schemas.microsoft.com/office/drawing/2014/main" id="{BBD311FE-7C89-41D2-8417-6C655E069769}"/>
              </a:ext>
            </a:extLst>
          </p:cNvPr>
          <p:cNvSpPr txBox="1"/>
          <p:nvPr/>
        </p:nvSpPr>
        <p:spPr>
          <a:xfrm>
            <a:off x="2482890" y="4508936"/>
            <a:ext cx="6505939" cy="138499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defTabSz="1218987"/>
            <a:r>
              <a:rPr lang="en-US" sz="2800" b="1" dirty="0">
                <a:solidFill>
                  <a:schemeClr val="tx1">
                    <a:lumMod val="65000"/>
                    <a:lumOff val="35000"/>
                  </a:schemeClr>
                </a:solidFill>
                <a:latin typeface="Arial Narrow" panose="020B0606020202030204" pitchFamily="34" charset="0"/>
              </a:rPr>
              <a:t>Sonia is on a maximally tolerated statin dose (Rosuvastatin 5 mg OD) &amp; </a:t>
            </a:r>
          </a:p>
          <a:p>
            <a:pPr algn="ctr" defTabSz="1218987"/>
            <a:r>
              <a:rPr lang="en-US" sz="2800" b="1" dirty="0">
                <a:solidFill>
                  <a:schemeClr val="tx1">
                    <a:lumMod val="65000"/>
                    <a:lumOff val="35000"/>
                  </a:schemeClr>
                </a:solidFill>
                <a:latin typeface="Arial Narrow" panose="020B0606020202030204" pitchFamily="34" charset="0"/>
              </a:rPr>
              <a:t>Ezetimibe 10 mg OD </a:t>
            </a:r>
            <a:endParaRPr lang="en-US" sz="20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2636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Sonia</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2" name="Picture 1">
            <a:extLst>
              <a:ext uri="{FF2B5EF4-FFF2-40B4-BE49-F238E27FC236}">
                <a16:creationId xmlns:a16="http://schemas.microsoft.com/office/drawing/2014/main" id="{2A7F97C9-FE2D-43A9-905F-4C83271D963D}"/>
              </a:ext>
            </a:extLst>
          </p:cNvPr>
          <p:cNvPicPr>
            <a:picLocks noChangeAspect="1"/>
          </p:cNvPicPr>
          <p:nvPr/>
        </p:nvPicPr>
        <p:blipFill>
          <a:blip r:embed="rId4"/>
          <a:stretch>
            <a:fillRect/>
          </a:stretch>
        </p:blipFill>
        <p:spPr>
          <a:xfrm>
            <a:off x="2187390" y="2159817"/>
            <a:ext cx="6544698" cy="2861070"/>
          </a:xfrm>
          <a:prstGeom prst="rect">
            <a:avLst/>
          </a:prstGeom>
        </p:spPr>
      </p:pic>
    </p:spTree>
    <p:extLst>
      <p:ext uri="{BB962C8B-B14F-4D97-AF65-F5344CB8AC3E}">
        <p14:creationId xmlns:p14="http://schemas.microsoft.com/office/powerpoint/2010/main" val="200710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2888" y="2605632"/>
            <a:ext cx="774998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28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Sonia’s LDL-C is 0.76 mmol/L and she is concerned that it is too low.  What are your next steps?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statin</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ezetimibe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Stop the PCSK9 inhibitor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lang="en-US" sz="2800" b="1" dirty="0">
                <a:solidFill>
                  <a:prstClr val="black">
                    <a:lumMod val="75000"/>
                    <a:lumOff val="25000"/>
                  </a:prstClr>
                </a:solidFill>
                <a:latin typeface="Arial Narrow" panose="020B0606020202030204" pitchFamily="34" charset="0"/>
              </a:rPr>
              <a:t>Continue all her lipid-lowering medications</a:t>
            </a:r>
            <a:endPar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5825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41685"/>
            <a:ext cx="9139957" cy="769441"/>
          </a:xfrm>
          <a:prstGeom prst="rect">
            <a:avLst/>
          </a:prstGeom>
          <a:noFill/>
        </p:spPr>
        <p:txBody>
          <a:bodyPr wrap="square" rtlCol="0" anchor="ctr">
            <a:spAutoFit/>
          </a:bodyPr>
          <a:lstStyle/>
          <a:p>
            <a:pPr algn="ctr" defTabSz="342991">
              <a:defRPr/>
            </a:pPr>
            <a:r>
              <a:rPr lang="en-US" sz="4400" b="1" dirty="0">
                <a:solidFill>
                  <a:prstClr val="white"/>
                </a:solidFill>
                <a:latin typeface="Arial Narrow" panose="020B0606020202030204" pitchFamily="34" charset="0"/>
              </a:rPr>
              <a:t>PCSK9 Inhibitors are Safe	</a:t>
            </a:r>
            <a:endParaRPr lang="en-US" sz="40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B08FA26C-5409-4E47-A478-BE314FC61FE8}"/>
              </a:ext>
            </a:extLst>
          </p:cNvPr>
          <p:cNvSpPr txBox="1"/>
          <p:nvPr/>
        </p:nvSpPr>
        <p:spPr>
          <a:xfrm>
            <a:off x="1106753" y="5537763"/>
            <a:ext cx="6805459" cy="612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70E42BB9-BAEF-4808-822C-F0F7450B894E}"/>
              </a:ext>
            </a:extLst>
          </p:cNvPr>
          <p:cNvPicPr>
            <a:picLocks noChangeAspect="1"/>
          </p:cNvPicPr>
          <p:nvPr/>
        </p:nvPicPr>
        <p:blipFill>
          <a:blip r:embed="rId4"/>
          <a:stretch>
            <a:fillRect/>
          </a:stretch>
        </p:blipFill>
        <p:spPr>
          <a:xfrm>
            <a:off x="62151" y="1570949"/>
            <a:ext cx="4612527" cy="4081006"/>
          </a:xfrm>
          <a:prstGeom prst="rect">
            <a:avLst/>
          </a:prstGeom>
        </p:spPr>
      </p:pic>
      <p:pic>
        <p:nvPicPr>
          <p:cNvPr id="28" name="Picture 27">
            <a:extLst>
              <a:ext uri="{FF2B5EF4-FFF2-40B4-BE49-F238E27FC236}">
                <a16:creationId xmlns:a16="http://schemas.microsoft.com/office/drawing/2014/main" id="{BC285446-E5BC-4630-8EF8-771C4BA21CD8}"/>
              </a:ext>
            </a:extLst>
          </p:cNvPr>
          <p:cNvPicPr>
            <a:picLocks noChangeAspect="1"/>
          </p:cNvPicPr>
          <p:nvPr/>
        </p:nvPicPr>
        <p:blipFill>
          <a:blip r:embed="rId5"/>
          <a:stretch>
            <a:fillRect/>
          </a:stretch>
        </p:blipFill>
        <p:spPr>
          <a:xfrm>
            <a:off x="4794745" y="1548364"/>
            <a:ext cx="4276020" cy="4585544"/>
          </a:xfrm>
          <a:prstGeom prst="rect">
            <a:avLst/>
          </a:prstGeom>
        </p:spPr>
      </p:pic>
      <p:sp>
        <p:nvSpPr>
          <p:cNvPr id="29" name="TextBox 28">
            <a:extLst>
              <a:ext uri="{FF2B5EF4-FFF2-40B4-BE49-F238E27FC236}">
                <a16:creationId xmlns:a16="http://schemas.microsoft.com/office/drawing/2014/main" id="{3F529725-E1A4-48DE-AE7C-D776DA8FA0A8}"/>
              </a:ext>
            </a:extLst>
          </p:cNvPr>
          <p:cNvSpPr txBox="1"/>
          <p:nvPr/>
        </p:nvSpPr>
        <p:spPr>
          <a:xfrm>
            <a:off x="261238" y="1201617"/>
            <a:ext cx="4612528" cy="369332"/>
          </a:xfrm>
          <a:prstGeom prst="rect">
            <a:avLst/>
          </a:prstGeom>
          <a:noFill/>
        </p:spPr>
        <p:txBody>
          <a:bodyPr wrap="square" rtlCol="0">
            <a:spAutoFit/>
          </a:bodyPr>
          <a:lstStyle/>
          <a:p>
            <a:pPr algn="ctr" defTabSz="342991">
              <a:defRPr/>
            </a:pPr>
            <a:r>
              <a:rPr lang="en-US" b="1">
                <a:solidFill>
                  <a:prstClr val="black"/>
                </a:solidFill>
                <a:latin typeface="Arial Narrow" panose="020B0606020202030204" pitchFamily="34" charset="0"/>
              </a:rPr>
              <a:t>FOURIER: </a:t>
            </a:r>
            <a:r>
              <a:rPr lang="en-US" b="1" err="1">
                <a:solidFill>
                  <a:prstClr val="black"/>
                </a:solidFill>
                <a:latin typeface="Arial Narrow" panose="020B0606020202030204" pitchFamily="34" charset="0"/>
              </a:rPr>
              <a:t>Evolocumab</a:t>
            </a:r>
            <a:r>
              <a:rPr lang="en-US" b="1" baseline="30000">
                <a:solidFill>
                  <a:prstClr val="black"/>
                </a:solidFill>
                <a:latin typeface="Arial Narrow" panose="020B0606020202030204" pitchFamily="34" charset="0"/>
              </a:rPr>
              <a:t>(a) </a:t>
            </a:r>
          </a:p>
        </p:txBody>
      </p:sp>
      <p:sp>
        <p:nvSpPr>
          <p:cNvPr id="30" name="TextBox 29">
            <a:extLst>
              <a:ext uri="{FF2B5EF4-FFF2-40B4-BE49-F238E27FC236}">
                <a16:creationId xmlns:a16="http://schemas.microsoft.com/office/drawing/2014/main" id="{52914B16-D900-46AC-8422-9A4BE29A3538}"/>
              </a:ext>
            </a:extLst>
          </p:cNvPr>
          <p:cNvSpPr txBox="1"/>
          <p:nvPr/>
        </p:nvSpPr>
        <p:spPr>
          <a:xfrm>
            <a:off x="4683641" y="1193755"/>
            <a:ext cx="4612528" cy="369332"/>
          </a:xfrm>
          <a:prstGeom prst="rect">
            <a:avLst/>
          </a:prstGeom>
          <a:noFill/>
        </p:spPr>
        <p:txBody>
          <a:bodyPr wrap="square" rtlCol="0">
            <a:spAutoFit/>
          </a:bodyPr>
          <a:lstStyle/>
          <a:p>
            <a:pPr algn="ctr" defTabSz="342991">
              <a:defRPr/>
            </a:pPr>
            <a:r>
              <a:rPr lang="en-US" b="1">
                <a:solidFill>
                  <a:prstClr val="black"/>
                </a:solidFill>
                <a:latin typeface="Arial Narrow" panose="020B0606020202030204" pitchFamily="34" charset="0"/>
              </a:rPr>
              <a:t>ODYSSEY Outcomes: Alirocumab</a:t>
            </a:r>
            <a:r>
              <a:rPr lang="en-US" b="1" baseline="30000">
                <a:solidFill>
                  <a:prstClr val="black"/>
                </a:solidFill>
                <a:latin typeface="Arial Narrow" panose="020B0606020202030204" pitchFamily="34" charset="0"/>
              </a:rPr>
              <a:t>(b) </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85054"/>
            <a:ext cx="8726037" cy="369332"/>
          </a:xfrm>
          <a:prstGeom prst="rect">
            <a:avLst/>
          </a:prstGeom>
          <a:noFill/>
          <a:ln w="9525">
            <a:noFill/>
            <a:miter lim="800000"/>
            <a:headEnd/>
            <a:tailEnd/>
          </a:ln>
        </p:spPr>
        <p:txBody>
          <a:bodyPr wrap="square">
            <a:spAutoFit/>
          </a:bodyPr>
          <a:lstStyle/>
          <a:p>
            <a:pPr marL="228600" indent="-228600" defTabSz="457200">
              <a:buFont typeface="+mj-lt"/>
              <a:buAutoNum type="alphaLcPeriod"/>
              <a:defRPr/>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60503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en-US" sz="2800" b="1" dirty="0">
                <a:solidFill>
                  <a:prstClr val="white"/>
                </a:solidFill>
                <a:latin typeface="Arial Narrow" panose="020B0606020202030204" pitchFamily="34" charset="0"/>
              </a:rPr>
              <a:t>In the FOURIER Trial, Even at Very Low LDL-C &lt; 0.5 mmol/L Safety Parameters Were Similar Across Achieved LDL-C Levels</a:t>
            </a: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240965"/>
            <a:ext cx="8726037" cy="6463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AE, adverse event; ALT, alanine aminotransferase; AST, aspartate aminotransferase; CK, creatine kinase; CV, cardiovascular; Discon, discontinued; DM, diabetes mellitus; FOURIER, Further Cardiovascular Outcomes Research with PCSK9 Inhibition in Subjects With Elevated Risk; Hem, hemorrhagic; LDL-C, low-density lipoprotein cholesterol; Neurocog, neurocognitive; NS, not significant; SAE, serious adverse event.</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15" name="TextBox 14">
            <a:extLst>
              <a:ext uri="{FF2B5EF4-FFF2-40B4-BE49-F238E27FC236}">
                <a16:creationId xmlns:a16="http://schemas.microsoft.com/office/drawing/2014/main" id="{DCAC758C-E550-4ECD-9D19-CD5B8C7D3D19}"/>
              </a:ext>
            </a:extLst>
          </p:cNvPr>
          <p:cNvSpPr txBox="1"/>
          <p:nvPr/>
        </p:nvSpPr>
        <p:spPr>
          <a:xfrm>
            <a:off x="114247" y="1119909"/>
            <a:ext cx="8954811" cy="369332"/>
          </a:xfrm>
          <a:prstGeom prst="rect">
            <a:avLst/>
          </a:prstGeom>
          <a:noFill/>
        </p:spPr>
        <p:txBody>
          <a:bodyPr wrap="square" rtlCol="0">
            <a:spAutoFit/>
          </a:bodyPr>
          <a:lstStyle/>
          <a:p>
            <a:pPr algn="ctr">
              <a:defRPr/>
            </a:pPr>
            <a:r>
              <a:rPr lang="en-US" b="1" dirty="0">
                <a:solidFill>
                  <a:srgbClr val="35737F"/>
                </a:solidFill>
                <a:latin typeface="Arial Narrow" panose="020B0606020202030204" pitchFamily="34" charset="0"/>
              </a:rPr>
              <a:t>Safety Events by Achieved LDL-C Concentration 4 Weeks After Randomization</a:t>
            </a:r>
            <a:endParaRPr lang="en-GB" b="1" dirty="0">
              <a:solidFill>
                <a:srgbClr val="35737F"/>
              </a:solidFill>
              <a:latin typeface="Arial Narrow" panose="020B0606020202030204" pitchFamily="34" charset="0"/>
            </a:endParaRPr>
          </a:p>
        </p:txBody>
      </p:sp>
      <p:grpSp>
        <p:nvGrpSpPr>
          <p:cNvPr id="16" name="Group 15">
            <a:extLst>
              <a:ext uri="{FF2B5EF4-FFF2-40B4-BE49-F238E27FC236}">
                <a16:creationId xmlns:a16="http://schemas.microsoft.com/office/drawing/2014/main" id="{64730F5A-4A76-4F48-A780-E8433104352C}"/>
              </a:ext>
            </a:extLst>
          </p:cNvPr>
          <p:cNvGrpSpPr/>
          <p:nvPr/>
        </p:nvGrpSpPr>
        <p:grpSpPr>
          <a:xfrm>
            <a:off x="145361" y="1560725"/>
            <a:ext cx="4574140" cy="3813480"/>
            <a:chOff x="2667000" y="2119647"/>
            <a:chExt cx="4574140" cy="3813480"/>
          </a:xfrm>
        </p:grpSpPr>
        <p:graphicFrame>
          <p:nvGraphicFramePr>
            <p:cNvPr id="17" name="Chart 5">
              <a:extLst>
                <a:ext uri="{FF2B5EF4-FFF2-40B4-BE49-F238E27FC236}">
                  <a16:creationId xmlns:a16="http://schemas.microsoft.com/office/drawing/2014/main" id="{8577041C-44EB-4574-848A-DEEF1A1B0239}"/>
                </a:ext>
              </a:extLst>
            </p:cNvPr>
            <p:cNvGraphicFramePr>
              <a:graphicFrameLocks/>
            </p:cNvGraphicFramePr>
            <p:nvPr>
              <p:extLst>
                <p:ext uri="{D42A27DB-BD31-4B8C-83A1-F6EECF244321}">
                  <p14:modId xmlns:p14="http://schemas.microsoft.com/office/powerpoint/2010/main" val="2063498917"/>
                </p:ext>
              </p:extLst>
            </p:nvPr>
          </p:nvGraphicFramePr>
          <p:xfrm>
            <a:off x="2667000" y="2206709"/>
            <a:ext cx="4574140" cy="372641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9">
              <a:extLst>
                <a:ext uri="{FF2B5EF4-FFF2-40B4-BE49-F238E27FC236}">
                  <a16:creationId xmlns:a16="http://schemas.microsoft.com/office/drawing/2014/main" id="{5BFA2A29-995F-4EAE-B064-ADD18677598D}"/>
                </a:ext>
              </a:extLst>
            </p:cNvPr>
            <p:cNvSpPr txBox="1">
              <a:spLocks noChangeArrowheads="1"/>
            </p:cNvSpPr>
            <p:nvPr/>
          </p:nvSpPr>
          <p:spPr bwMode="auto">
            <a:xfrm>
              <a:off x="3343274" y="211964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19" name="TextBox 19">
              <a:extLst>
                <a:ext uri="{FF2B5EF4-FFF2-40B4-BE49-F238E27FC236}">
                  <a16:creationId xmlns:a16="http://schemas.microsoft.com/office/drawing/2014/main" id="{B3E54891-F9C5-495A-93B4-D5143DF2A7DB}"/>
                </a:ext>
              </a:extLst>
            </p:cNvPr>
            <p:cNvSpPr txBox="1">
              <a:spLocks noChangeArrowheads="1"/>
            </p:cNvSpPr>
            <p:nvPr/>
          </p:nvSpPr>
          <p:spPr bwMode="auto">
            <a:xfrm>
              <a:off x="4116784" y="456266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0" name="TextBox 19">
              <a:extLst>
                <a:ext uri="{FF2B5EF4-FFF2-40B4-BE49-F238E27FC236}">
                  <a16:creationId xmlns:a16="http://schemas.microsoft.com/office/drawing/2014/main" id="{B563377C-E243-43EC-B111-39DA502ADDC6}"/>
                </a:ext>
              </a:extLst>
            </p:cNvPr>
            <p:cNvSpPr txBox="1">
              <a:spLocks noChangeArrowheads="1"/>
            </p:cNvSpPr>
            <p:nvPr/>
          </p:nvSpPr>
          <p:spPr bwMode="auto">
            <a:xfrm>
              <a:off x="4880474" y="400252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1" name="TextBox 19">
              <a:extLst>
                <a:ext uri="{FF2B5EF4-FFF2-40B4-BE49-F238E27FC236}">
                  <a16:creationId xmlns:a16="http://schemas.microsoft.com/office/drawing/2014/main" id="{8C2D84C3-555E-4410-A7E8-6E8D92E527EA}"/>
                </a:ext>
              </a:extLst>
            </p:cNvPr>
            <p:cNvSpPr txBox="1">
              <a:spLocks noChangeArrowheads="1"/>
            </p:cNvSpPr>
            <p:nvPr/>
          </p:nvSpPr>
          <p:spPr bwMode="auto">
            <a:xfrm>
              <a:off x="5658832"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2" name="TextBox 19">
              <a:extLst>
                <a:ext uri="{FF2B5EF4-FFF2-40B4-BE49-F238E27FC236}">
                  <a16:creationId xmlns:a16="http://schemas.microsoft.com/office/drawing/2014/main" id="{A32AD10B-4984-45E5-A7C8-E671AFCD1EA5}"/>
                </a:ext>
              </a:extLst>
            </p:cNvPr>
            <p:cNvSpPr txBox="1">
              <a:spLocks noChangeArrowheads="1"/>
            </p:cNvSpPr>
            <p:nvPr/>
          </p:nvSpPr>
          <p:spPr bwMode="auto">
            <a:xfrm>
              <a:off x="6392257"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grpSp>
        <p:nvGrpSpPr>
          <p:cNvPr id="23" name="Group 22">
            <a:extLst>
              <a:ext uri="{FF2B5EF4-FFF2-40B4-BE49-F238E27FC236}">
                <a16:creationId xmlns:a16="http://schemas.microsoft.com/office/drawing/2014/main" id="{AB6D0A68-9DDE-41C9-911D-DBC84ED4CDEB}"/>
              </a:ext>
            </a:extLst>
          </p:cNvPr>
          <p:cNvGrpSpPr/>
          <p:nvPr/>
        </p:nvGrpSpPr>
        <p:grpSpPr>
          <a:xfrm>
            <a:off x="4706375" y="1740225"/>
            <a:ext cx="4195763" cy="3598036"/>
            <a:chOff x="7494356" y="2328475"/>
            <a:chExt cx="4195763" cy="3598036"/>
          </a:xfrm>
        </p:grpSpPr>
        <p:graphicFrame>
          <p:nvGraphicFramePr>
            <p:cNvPr id="31" name="Chart 5">
              <a:extLst>
                <a:ext uri="{FF2B5EF4-FFF2-40B4-BE49-F238E27FC236}">
                  <a16:creationId xmlns:a16="http://schemas.microsoft.com/office/drawing/2014/main" id="{F71D35E7-D039-464E-B1F1-3880246DB970}"/>
                </a:ext>
              </a:extLst>
            </p:cNvPr>
            <p:cNvGraphicFramePr>
              <a:graphicFrameLocks/>
            </p:cNvGraphicFramePr>
            <p:nvPr>
              <p:extLst>
                <p:ext uri="{D42A27DB-BD31-4B8C-83A1-F6EECF244321}">
                  <p14:modId xmlns:p14="http://schemas.microsoft.com/office/powerpoint/2010/main" val="729042572"/>
                </p:ext>
              </p:extLst>
            </p:nvPr>
          </p:nvGraphicFramePr>
          <p:xfrm>
            <a:off x="7494356" y="2328475"/>
            <a:ext cx="4195763" cy="359803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19">
              <a:extLst>
                <a:ext uri="{FF2B5EF4-FFF2-40B4-BE49-F238E27FC236}">
                  <a16:creationId xmlns:a16="http://schemas.microsoft.com/office/drawing/2014/main" id="{B86BC47A-513A-425E-9A8F-0962C3E3571E}"/>
                </a:ext>
              </a:extLst>
            </p:cNvPr>
            <p:cNvSpPr txBox="1">
              <a:spLocks noChangeArrowheads="1"/>
            </p:cNvSpPr>
            <p:nvPr/>
          </p:nvSpPr>
          <p:spPr bwMode="auto">
            <a:xfrm>
              <a:off x="7800974" y="4432924"/>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3" name="TextBox 19">
              <a:extLst>
                <a:ext uri="{FF2B5EF4-FFF2-40B4-BE49-F238E27FC236}">
                  <a16:creationId xmlns:a16="http://schemas.microsoft.com/office/drawing/2014/main" id="{C28DCCD4-9504-44D2-A61C-4017E42DF9CD}"/>
                </a:ext>
              </a:extLst>
            </p:cNvPr>
            <p:cNvSpPr txBox="1">
              <a:spLocks noChangeArrowheads="1"/>
            </p:cNvSpPr>
            <p:nvPr/>
          </p:nvSpPr>
          <p:spPr bwMode="auto">
            <a:xfrm>
              <a:off x="8580159" y="4325202"/>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4" name="TextBox 19">
              <a:extLst>
                <a:ext uri="{FF2B5EF4-FFF2-40B4-BE49-F238E27FC236}">
                  <a16:creationId xmlns:a16="http://schemas.microsoft.com/office/drawing/2014/main" id="{8AA48EC5-AB1B-4C58-B21A-407DA8F9F7AC}"/>
                </a:ext>
              </a:extLst>
            </p:cNvPr>
            <p:cNvSpPr txBox="1">
              <a:spLocks noChangeArrowheads="1"/>
            </p:cNvSpPr>
            <p:nvPr/>
          </p:nvSpPr>
          <p:spPr bwMode="auto">
            <a:xfrm>
              <a:off x="9358826"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5" name="TextBox 19">
              <a:extLst>
                <a:ext uri="{FF2B5EF4-FFF2-40B4-BE49-F238E27FC236}">
                  <a16:creationId xmlns:a16="http://schemas.microsoft.com/office/drawing/2014/main" id="{8B88D295-FCB7-4001-9F79-BCA170008208}"/>
                </a:ext>
              </a:extLst>
            </p:cNvPr>
            <p:cNvSpPr txBox="1">
              <a:spLocks noChangeArrowheads="1"/>
            </p:cNvSpPr>
            <p:nvPr/>
          </p:nvSpPr>
          <p:spPr bwMode="auto">
            <a:xfrm>
              <a:off x="10087488"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6" name="TextBox 19">
              <a:extLst>
                <a:ext uri="{FF2B5EF4-FFF2-40B4-BE49-F238E27FC236}">
                  <a16:creationId xmlns:a16="http://schemas.microsoft.com/office/drawing/2014/main" id="{EA396322-CF83-4838-A92E-8BF119CBF75B}"/>
                </a:ext>
              </a:extLst>
            </p:cNvPr>
            <p:cNvSpPr txBox="1">
              <a:spLocks noChangeArrowheads="1"/>
            </p:cNvSpPr>
            <p:nvPr/>
          </p:nvSpPr>
          <p:spPr bwMode="auto">
            <a:xfrm>
              <a:off x="10880445" y="488340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sp>
        <p:nvSpPr>
          <p:cNvPr id="38" name="TextBox 37">
            <a:extLst>
              <a:ext uri="{FF2B5EF4-FFF2-40B4-BE49-F238E27FC236}">
                <a16:creationId xmlns:a16="http://schemas.microsoft.com/office/drawing/2014/main" id="{0C59012B-469C-42D9-AF3B-BD2AB84915CB}"/>
              </a:ext>
            </a:extLst>
          </p:cNvPr>
          <p:cNvSpPr txBox="1"/>
          <p:nvPr/>
        </p:nvSpPr>
        <p:spPr>
          <a:xfrm>
            <a:off x="239628" y="5041722"/>
            <a:ext cx="8959746" cy="276999"/>
          </a:xfrm>
          <a:prstGeom prst="rect">
            <a:avLst/>
          </a:prstGeom>
          <a:noFill/>
        </p:spPr>
        <p:txBody>
          <a:bodyPr wrap="square" rtlCol="0">
            <a:spAutoFit/>
          </a:bodyPr>
          <a:lstStyle/>
          <a:p>
            <a:pPr algn="ctr">
              <a:defRPr/>
            </a:pPr>
            <a:r>
              <a:rPr lang="en-US" sz="1200" b="1" dirty="0">
                <a:solidFill>
                  <a:srgbClr val="000000"/>
                </a:solidFill>
                <a:latin typeface="Arial Narrow" panose="020B0606020202030204" pitchFamily="34" charset="0"/>
              </a:rPr>
              <a:t>LDL-C, mg/dL (mmol/L) at 4 weeks</a:t>
            </a:r>
          </a:p>
        </p:txBody>
      </p:sp>
      <p:sp>
        <p:nvSpPr>
          <p:cNvPr id="39" name="Content Placeholder 5">
            <a:extLst>
              <a:ext uri="{FF2B5EF4-FFF2-40B4-BE49-F238E27FC236}">
                <a16:creationId xmlns:a16="http://schemas.microsoft.com/office/drawing/2014/main" id="{174716DA-8F00-4419-9397-D5F73E4B27FB}"/>
              </a:ext>
            </a:extLst>
          </p:cNvPr>
          <p:cNvSpPr txBox="1">
            <a:spLocks/>
          </p:cNvSpPr>
          <p:nvPr/>
        </p:nvSpPr>
        <p:spPr bwMode="gray">
          <a:xfrm>
            <a:off x="48707" y="5335069"/>
            <a:ext cx="9046585" cy="87356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lvl1pPr marL="184150" indent="-184150" algn="l" rtl="0" eaLnBrk="0" fontAlgn="base" hangingPunct="0">
              <a:lnSpc>
                <a:spcPct val="100000"/>
              </a:lnSpc>
              <a:spcBef>
                <a:spcPts val="0"/>
              </a:spcBef>
              <a:spcAft>
                <a:spcPts val="600"/>
              </a:spcAft>
              <a:buClr>
                <a:schemeClr val="accent1"/>
              </a:buClr>
              <a:buChar char="•"/>
              <a:tabLst/>
              <a:defRPr sz="2400">
                <a:solidFill>
                  <a:schemeClr val="tx1"/>
                </a:solidFill>
                <a:latin typeface="+mn-lt"/>
                <a:ea typeface="+mn-ea"/>
                <a:cs typeface="+mn-cs"/>
              </a:defRPr>
            </a:lvl1pPr>
            <a:lvl2pPr marL="449263" indent="-265113" algn="l" rtl="0" eaLnBrk="0" fontAlgn="base" hangingPunct="0">
              <a:lnSpc>
                <a:spcPct val="100000"/>
              </a:lnSpc>
              <a:spcBef>
                <a:spcPts val="0"/>
              </a:spcBef>
              <a:spcAft>
                <a:spcPts val="600"/>
              </a:spcAft>
              <a:buClr>
                <a:schemeClr val="accent1"/>
              </a:buClr>
              <a:buFont typeface="Arial" pitchFamily="34" charset="0"/>
              <a:buChar char="–"/>
              <a:tabLst/>
              <a:defRPr sz="2000">
                <a:solidFill>
                  <a:schemeClr val="tx1"/>
                </a:solidFill>
                <a:latin typeface="+mn-lt"/>
              </a:defRPr>
            </a:lvl2pPr>
            <a:lvl3pPr marL="627063" indent="-177800" algn="l" rtl="0" eaLnBrk="0" fontAlgn="base" hangingPunct="0">
              <a:lnSpc>
                <a:spcPct val="100000"/>
              </a:lnSpc>
              <a:spcBef>
                <a:spcPts val="0"/>
              </a:spcBef>
              <a:spcAft>
                <a:spcPts val="600"/>
              </a:spcAft>
              <a:buClr>
                <a:schemeClr val="accent1"/>
              </a:buClr>
              <a:buFont typeface="Arial" pitchFamily="34" charset="0"/>
              <a:buChar char="•"/>
              <a:tabLst/>
              <a:defRPr>
                <a:solidFill>
                  <a:schemeClr val="tx1"/>
                </a:solidFill>
                <a:latin typeface="+mn-lt"/>
              </a:defRPr>
            </a:lvl3pPr>
            <a:lvl4pPr marL="1600200" indent="-228600" algn="l" rtl="0" eaLnBrk="0" fontAlgn="base" hangingPunct="0">
              <a:lnSpc>
                <a:spcPct val="95000"/>
              </a:lnSpc>
              <a:spcBef>
                <a:spcPct val="20000"/>
              </a:spcBef>
              <a:spcAft>
                <a:spcPct val="0"/>
              </a:spcAft>
              <a:buClr>
                <a:schemeClr val="accent1"/>
              </a:buClr>
              <a:buFont typeface="Arial" pitchFamily="34" charset="0"/>
              <a:buChar char="–"/>
              <a:defRPr sz="1600">
                <a:solidFill>
                  <a:schemeClr val="tx1"/>
                </a:solidFill>
                <a:latin typeface="+mn-lt"/>
              </a:defRPr>
            </a:lvl4pPr>
            <a:lvl5pPr marL="2057400" indent="-228600" algn="l" rtl="0" eaLnBrk="0" fontAlgn="base" hangingPunct="0">
              <a:lnSpc>
                <a:spcPct val="95000"/>
              </a:lnSpc>
              <a:spcBef>
                <a:spcPct val="20000"/>
              </a:spcBef>
              <a:spcAft>
                <a:spcPct val="0"/>
              </a:spcAft>
              <a:buClr>
                <a:schemeClr val="accent1"/>
              </a:buClr>
              <a:buChar char="•"/>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R="0" lvl="0" algn="l" defTabSz="914400" rtl="0" eaLnBrk="0" fontAlgn="base" latinLnBrk="0" hangingPunct="0">
              <a:lnSpc>
                <a:spcPct val="100000"/>
              </a:lnSpc>
              <a:spcBef>
                <a:spcPts val="0"/>
              </a:spcBef>
              <a:spcAft>
                <a:spcPts val="600"/>
              </a:spcAft>
              <a:buClr>
                <a:srgbClr val="007CC2"/>
              </a:buClr>
              <a:buSzTx/>
              <a:buFont typeface="Wingdings" panose="05000000000000000000" pitchFamily="2" charset="2"/>
              <a:buChar char="§"/>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A secondary analysis of 25,982 patients from the FOURIER trial explored the association between LDL-C concentration at 4 weeks and prespecified safety events over a median of 2.2 years of follow-up</a:t>
            </a:r>
          </a:p>
        </p:txBody>
      </p:sp>
    </p:spTree>
    <p:extLst>
      <p:ext uri="{BB962C8B-B14F-4D97-AF65-F5344CB8AC3E}">
        <p14:creationId xmlns:p14="http://schemas.microsoft.com/office/powerpoint/2010/main" val="92806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en-US" sz="2800" b="1" dirty="0">
                <a:solidFill>
                  <a:prstClr val="white"/>
                </a:solidFill>
                <a:latin typeface="Arial Narrow" panose="020B0606020202030204" pitchFamily="34" charset="0"/>
              </a:rPr>
              <a:t>Achievement of Ultra-low LDL-C Levels in FOURIER Further Reduced the Risk of Major CV Events</a:t>
            </a:r>
            <a:endParaRPr lang="en-US" sz="24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24095"/>
            <a:ext cx="8726037"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*P value compared with the group achieving an LDL-C ≥ 100 mg/dL (≥ 2.6 mmol/L) at 4 weeks.</a:t>
            </a:r>
          </a:p>
          <a:p>
            <a:pPr defTabSz="457200">
              <a:defRPr/>
            </a:pPr>
            <a:r>
              <a:rPr lang="nb-NO" sz="900" dirty="0">
                <a:solidFill>
                  <a:srgbClr val="FFFFFF"/>
                </a:solidFill>
                <a:latin typeface="Arial Narrow" pitchFamily="34" charset="0"/>
                <a:cs typeface="Arial" charset="0"/>
              </a:rPr>
              <a:t>CV, cardiovascular; HR, hazard ratio; LDL-C, low-density lipoprotein cholesterol; MI, myocardial infarction; UA, unstable angina.</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27" name="TextBox 26">
            <a:extLst>
              <a:ext uri="{FF2B5EF4-FFF2-40B4-BE49-F238E27FC236}">
                <a16:creationId xmlns:a16="http://schemas.microsoft.com/office/drawing/2014/main" id="{065C2C44-DE61-4159-BDB1-C589985692F0}"/>
              </a:ext>
            </a:extLst>
          </p:cNvPr>
          <p:cNvSpPr txBox="1"/>
          <p:nvPr/>
        </p:nvSpPr>
        <p:spPr>
          <a:xfrm>
            <a:off x="-279849" y="1432717"/>
            <a:ext cx="56152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Primary Endpoint (Composite of CV Death, MI, Stroke,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Coronary Revascularization, Hospitalization for UA)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28" name="Group 27">
            <a:extLst>
              <a:ext uri="{FF2B5EF4-FFF2-40B4-BE49-F238E27FC236}">
                <a16:creationId xmlns:a16="http://schemas.microsoft.com/office/drawing/2014/main" id="{BB32C63C-0A0B-4F5A-9615-A58629C41BB1}"/>
              </a:ext>
            </a:extLst>
          </p:cNvPr>
          <p:cNvGrpSpPr/>
          <p:nvPr/>
        </p:nvGrpSpPr>
        <p:grpSpPr>
          <a:xfrm>
            <a:off x="-47909" y="1968505"/>
            <a:ext cx="4802333" cy="3460179"/>
            <a:chOff x="617220" y="2064136"/>
            <a:chExt cx="4802333" cy="3460179"/>
          </a:xfrm>
        </p:grpSpPr>
        <p:graphicFrame>
          <p:nvGraphicFramePr>
            <p:cNvPr id="29" name="Chart 28">
              <a:extLst>
                <a:ext uri="{FF2B5EF4-FFF2-40B4-BE49-F238E27FC236}">
                  <a16:creationId xmlns:a16="http://schemas.microsoft.com/office/drawing/2014/main" id="{60EE03BA-463A-4828-B17F-E59660594F08}"/>
                </a:ext>
              </a:extLst>
            </p:cNvPr>
            <p:cNvGraphicFramePr/>
            <p:nvPr>
              <p:extLst>
                <p:ext uri="{D42A27DB-BD31-4B8C-83A1-F6EECF244321}">
                  <p14:modId xmlns:p14="http://schemas.microsoft.com/office/powerpoint/2010/main" val="1156744120"/>
                </p:ext>
              </p:extLst>
            </p:nvPr>
          </p:nvGraphicFramePr>
          <p:xfrm>
            <a:off x="617220" y="2946677"/>
            <a:ext cx="4802333" cy="2577638"/>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F4D16EF-D223-4278-9F10-E8DBF3FA2E36}"/>
                </a:ext>
              </a:extLst>
            </p:cNvPr>
            <p:cNvCxnSpPr>
              <a:cxnSpLocks/>
            </p:cNvCxnSpPr>
            <p:nvPr/>
          </p:nvCxnSpPr>
          <p:spPr>
            <a:xfrm flipV="1">
              <a:off x="1954466" y="2495026"/>
              <a:ext cx="0" cy="11676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5FFFC2-678A-4D1D-9B5F-A7942C7782E2}"/>
                </a:ext>
              </a:extLst>
            </p:cNvPr>
            <p:cNvCxnSpPr>
              <a:cxnSpLocks/>
            </p:cNvCxnSpPr>
            <p:nvPr/>
          </p:nvCxnSpPr>
          <p:spPr>
            <a:xfrm flipV="1">
              <a:off x="4635781" y="2495024"/>
              <a:ext cx="0" cy="5429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6E6E43-0EE9-43BF-B1E0-098EA285C3AC}"/>
                </a:ext>
              </a:extLst>
            </p:cNvPr>
            <p:cNvCxnSpPr>
              <a:cxnSpLocks/>
            </p:cNvCxnSpPr>
            <p:nvPr/>
          </p:nvCxnSpPr>
          <p:spPr>
            <a:xfrm>
              <a:off x="1954466" y="2495024"/>
              <a:ext cx="2681316"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0F3D00-C073-4D2B-B739-D866664E0D65}"/>
                </a:ext>
              </a:extLst>
            </p:cNvPr>
            <p:cNvSpPr txBox="1"/>
            <p:nvPr/>
          </p:nvSpPr>
          <p:spPr>
            <a:xfrm>
              <a:off x="3082233" y="2560451"/>
              <a:ext cx="15395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0.71 (0.56–0.89)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0.0031</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42" name="Straight Connector 41">
              <a:extLst>
                <a:ext uri="{FF2B5EF4-FFF2-40B4-BE49-F238E27FC236}">
                  <a16:creationId xmlns:a16="http://schemas.microsoft.com/office/drawing/2014/main" id="{B0E25247-A330-4428-83AF-19AE6084FC3A}"/>
                </a:ext>
              </a:extLst>
            </p:cNvPr>
            <p:cNvCxnSpPr>
              <a:cxnSpLocks/>
            </p:cNvCxnSpPr>
            <p:nvPr/>
          </p:nvCxnSpPr>
          <p:spPr>
            <a:xfrm flipV="1">
              <a:off x="3277244" y="3034959"/>
              <a:ext cx="0" cy="5460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EAC27C-A8B3-4978-AE13-39F4A657DD7C}"/>
                </a:ext>
              </a:extLst>
            </p:cNvPr>
            <p:cNvCxnSpPr/>
            <p:nvPr/>
          </p:nvCxnSpPr>
          <p:spPr>
            <a:xfrm>
              <a:off x="3277244" y="3034959"/>
              <a:ext cx="1358538"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2C427E-6E39-4CB6-AAEA-DA0F66B0561B}"/>
                </a:ext>
              </a:extLst>
            </p:cNvPr>
            <p:cNvSpPr txBox="1"/>
            <p:nvPr/>
          </p:nvSpPr>
          <p:spPr>
            <a:xfrm>
              <a:off x="1954466" y="2064136"/>
              <a:ext cx="2667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0.69 (0.49–0.97)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0.0354</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45" name="TextBox 44">
            <a:extLst>
              <a:ext uri="{FF2B5EF4-FFF2-40B4-BE49-F238E27FC236}">
                <a16:creationId xmlns:a16="http://schemas.microsoft.com/office/drawing/2014/main" id="{65E36A3F-5A36-4D5E-853B-0BDB223DA743}"/>
              </a:ext>
            </a:extLst>
          </p:cNvPr>
          <p:cNvSpPr txBox="1"/>
          <p:nvPr/>
        </p:nvSpPr>
        <p:spPr>
          <a:xfrm>
            <a:off x="4145266" y="1435783"/>
            <a:ext cx="5593248" cy="52322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Secondary endpoint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(Composite of CV death, MI, Stroke)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46" name="Group 45">
            <a:extLst>
              <a:ext uri="{FF2B5EF4-FFF2-40B4-BE49-F238E27FC236}">
                <a16:creationId xmlns:a16="http://schemas.microsoft.com/office/drawing/2014/main" id="{A304E0EB-F52A-4FBD-92F2-64A4984332ED}"/>
              </a:ext>
            </a:extLst>
          </p:cNvPr>
          <p:cNvGrpSpPr/>
          <p:nvPr/>
        </p:nvGrpSpPr>
        <p:grpSpPr>
          <a:xfrm>
            <a:off x="4435493" y="1957380"/>
            <a:ext cx="4802333" cy="3471304"/>
            <a:chOff x="6386217" y="2053011"/>
            <a:chExt cx="4802333" cy="3471304"/>
          </a:xfrm>
        </p:grpSpPr>
        <p:graphicFrame>
          <p:nvGraphicFramePr>
            <p:cNvPr id="47" name="Chart 46">
              <a:extLst>
                <a:ext uri="{FF2B5EF4-FFF2-40B4-BE49-F238E27FC236}">
                  <a16:creationId xmlns:a16="http://schemas.microsoft.com/office/drawing/2014/main" id="{C2826A8E-E43C-4051-9954-9B2FF2922139}"/>
                </a:ext>
              </a:extLst>
            </p:cNvPr>
            <p:cNvGraphicFramePr/>
            <p:nvPr>
              <p:extLst>
                <p:ext uri="{D42A27DB-BD31-4B8C-83A1-F6EECF244321}">
                  <p14:modId xmlns:p14="http://schemas.microsoft.com/office/powerpoint/2010/main" val="2654764086"/>
                </p:ext>
              </p:extLst>
            </p:nvPr>
          </p:nvGraphicFramePr>
          <p:xfrm>
            <a:off x="6386217" y="2930798"/>
            <a:ext cx="4802333" cy="2593517"/>
          </p:xfrm>
          <a:graphic>
            <a:graphicData uri="http://schemas.openxmlformats.org/drawingml/2006/chart">
              <c:chart xmlns:c="http://schemas.openxmlformats.org/drawingml/2006/chart" xmlns:r="http://schemas.openxmlformats.org/officeDocument/2006/relationships" r:id="rId5"/>
            </a:graphicData>
          </a:graphic>
        </p:graphicFrame>
        <p:cxnSp>
          <p:nvCxnSpPr>
            <p:cNvPr id="48" name="Straight Connector 47">
              <a:extLst>
                <a:ext uri="{FF2B5EF4-FFF2-40B4-BE49-F238E27FC236}">
                  <a16:creationId xmlns:a16="http://schemas.microsoft.com/office/drawing/2014/main" id="{44937C64-7C5C-495F-8414-CC22CAC63F5B}"/>
                </a:ext>
              </a:extLst>
            </p:cNvPr>
            <p:cNvCxnSpPr>
              <a:cxnSpLocks/>
            </p:cNvCxnSpPr>
            <p:nvPr/>
          </p:nvCxnSpPr>
          <p:spPr>
            <a:xfrm flipV="1">
              <a:off x="7641729" y="2479147"/>
              <a:ext cx="0" cy="124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4D7D-3F3F-4C74-ABE2-0EB0FC82B22E}"/>
                </a:ext>
              </a:extLst>
            </p:cNvPr>
            <p:cNvCxnSpPr>
              <a:cxnSpLocks/>
            </p:cNvCxnSpPr>
            <p:nvPr/>
          </p:nvCxnSpPr>
          <p:spPr>
            <a:xfrm flipV="1">
              <a:off x="10393571" y="2479145"/>
              <a:ext cx="0" cy="5342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8045A-3335-4977-AFA5-211A6A6A810C}"/>
                </a:ext>
              </a:extLst>
            </p:cNvPr>
            <p:cNvCxnSpPr>
              <a:cxnSpLocks/>
            </p:cNvCxnSpPr>
            <p:nvPr/>
          </p:nvCxnSpPr>
          <p:spPr>
            <a:xfrm>
              <a:off x="7641729" y="2479145"/>
              <a:ext cx="2763050"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28C440-8347-49C7-98B9-22B88A9D1585}"/>
                </a:ext>
              </a:extLst>
            </p:cNvPr>
            <p:cNvSpPr txBox="1"/>
            <p:nvPr/>
          </p:nvSpPr>
          <p:spPr>
            <a:xfrm>
              <a:off x="8717284" y="2556808"/>
              <a:ext cx="16272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0.66 (0.50–0.88)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0.0049</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53" name="Straight Connector 52">
              <a:extLst>
                <a:ext uri="{FF2B5EF4-FFF2-40B4-BE49-F238E27FC236}">
                  <a16:creationId xmlns:a16="http://schemas.microsoft.com/office/drawing/2014/main" id="{A2B8AF94-62B9-4BA9-916B-67E77500C43F}"/>
                </a:ext>
              </a:extLst>
            </p:cNvPr>
            <p:cNvCxnSpPr>
              <a:cxnSpLocks/>
            </p:cNvCxnSpPr>
            <p:nvPr/>
          </p:nvCxnSpPr>
          <p:spPr>
            <a:xfrm flipV="1">
              <a:off x="9023254" y="3019080"/>
              <a:ext cx="0" cy="5618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14B832-6E3C-4CFB-AE72-08B8A9951C4A}"/>
                </a:ext>
              </a:extLst>
            </p:cNvPr>
            <p:cNvCxnSpPr>
              <a:cxnSpLocks/>
            </p:cNvCxnSpPr>
            <p:nvPr/>
          </p:nvCxnSpPr>
          <p:spPr>
            <a:xfrm>
              <a:off x="9023254" y="3019080"/>
              <a:ext cx="1381525"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A89587C-47F3-4419-8AE1-89074F579D19}"/>
                </a:ext>
              </a:extLst>
            </p:cNvPr>
            <p:cNvSpPr txBox="1"/>
            <p:nvPr/>
          </p:nvSpPr>
          <p:spPr>
            <a:xfrm>
              <a:off x="7641729" y="2053011"/>
              <a:ext cx="27518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0.59 (0.37–0.92)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0.0203</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56" name="Rectangle 132">
            <a:extLst>
              <a:ext uri="{FF2B5EF4-FFF2-40B4-BE49-F238E27FC236}">
                <a16:creationId xmlns:a16="http://schemas.microsoft.com/office/drawing/2014/main" id="{9165BDFB-CA28-4A1A-B127-692556B09988}"/>
              </a:ext>
            </a:extLst>
          </p:cNvPr>
          <p:cNvSpPr>
            <a:spLocks noChangeArrowheads="1"/>
          </p:cNvSpPr>
          <p:nvPr/>
        </p:nvSpPr>
        <p:spPr bwMode="auto">
          <a:xfrm>
            <a:off x="52551" y="5622687"/>
            <a:ext cx="9008953" cy="458614"/>
          </a:xfrm>
          <a:prstGeom prst="rect">
            <a:avLst/>
          </a:prstGeom>
          <a:solidFill>
            <a:srgbClr val="3C8C9C"/>
          </a:solidFill>
          <a:ln w="9525">
            <a:noFill/>
            <a:miter lim="800000"/>
            <a:headEnd/>
            <a:tailEnd/>
          </a:ln>
          <a:effectLst>
            <a:innerShdw blurRad="114300">
              <a:prstClr val="black"/>
            </a:innerShdw>
          </a:effectLst>
        </p:spPr>
        <p:txBody>
          <a:bodyPr lIns="0" tIns="0" rIns="0" bIns="0" anchor="ctr" anchorCtr="0">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Narrow" panose="020B0606020202030204" pitchFamily="34" charset="0"/>
              </a:rPr>
              <a:t>Major CV events progressively declined with lower achieved LDL-C at week 4</a:t>
            </a:r>
          </a:p>
        </p:txBody>
      </p:sp>
    </p:spTree>
    <p:extLst>
      <p:ext uri="{BB962C8B-B14F-4D97-AF65-F5344CB8AC3E}">
        <p14:creationId xmlns:p14="http://schemas.microsoft.com/office/powerpoint/2010/main" val="10716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Program Development</a:t>
            </a:r>
          </a:p>
        </p:txBody>
      </p:sp>
      <p:sp>
        <p:nvSpPr>
          <p:cNvPr id="11" name="Content Placeholder 2">
            <a:extLst>
              <a:ext uri="{FF2B5EF4-FFF2-40B4-BE49-F238E27FC236}">
                <a16:creationId xmlns:a16="http://schemas.microsoft.com/office/drawing/2014/main" id="{851E9146-2C07-4E84-A873-5E5C7DE7EB3B}"/>
              </a:ext>
            </a:extLst>
          </p:cNvPr>
          <p:cNvSpPr txBox="1">
            <a:spLocks/>
          </p:cNvSpPr>
          <p:nvPr/>
        </p:nvSpPr>
        <p:spPr>
          <a:xfrm>
            <a:off x="313763" y="1506933"/>
            <a:ext cx="8152719"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2" name="Rectangle 11">
            <a:extLst>
              <a:ext uri="{FF2B5EF4-FFF2-40B4-BE49-F238E27FC236}">
                <a16:creationId xmlns:a16="http://schemas.microsoft.com/office/drawing/2014/main" id="{0FC158F5-C294-47A5-886F-167F4C94D9A1}"/>
              </a:ext>
            </a:extLst>
          </p:cNvPr>
          <p:cNvSpPr/>
          <p:nvPr/>
        </p:nvSpPr>
        <p:spPr>
          <a:xfrm>
            <a:off x="-4918" y="5021884"/>
            <a:ext cx="9144000" cy="369332"/>
          </a:xfrm>
          <a:prstGeom prst="rect">
            <a:avLst/>
          </a:prstGeom>
        </p:spPr>
        <p:txBody>
          <a:bodyPr wrap="square">
            <a:spAutoFit/>
          </a:bodyPr>
          <a:lstStyle/>
          <a:p>
            <a:pPr algn="ctr"/>
            <a:r>
              <a:rPr lang="en-CA" b="1" dirty="0">
                <a:solidFill>
                  <a:srgbClr val="3B8B9B"/>
                </a:solidFill>
                <a:latin typeface="Arial Narrow" panose="020B0606020202030204" pitchFamily="34" charset="0"/>
                <a:cs typeface="Lato"/>
              </a:rPr>
              <a:t>This program has received an educational grant and in-kind support from Amgen Canada</a:t>
            </a:r>
          </a:p>
        </p:txBody>
      </p:sp>
      <p:pic>
        <p:nvPicPr>
          <p:cNvPr id="13" name="Picture 12" descr="CHRC logo_with text.psd">
            <a:extLst>
              <a:ext uri="{FF2B5EF4-FFF2-40B4-BE49-F238E27FC236}">
                <a16:creationId xmlns:a16="http://schemas.microsoft.com/office/drawing/2014/main" id="{504BB960-232E-4F41-8559-A9B8A9786B53}"/>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421068" y="3143247"/>
            <a:ext cx="2117162" cy="1352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99693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6EBF9B7-51E0-4302-82AD-0290A72DD45F}"/>
              </a:ext>
            </a:extLst>
          </p:cNvPr>
          <p:cNvSpPr/>
          <p:nvPr/>
        </p:nvSpPr>
        <p:spPr>
          <a:xfrm>
            <a:off x="713756" y="1651635"/>
            <a:ext cx="1600200" cy="602875"/>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7" name="Freeform 7">
            <a:extLst>
              <a:ext uri="{FF2B5EF4-FFF2-40B4-BE49-F238E27FC236}">
                <a16:creationId xmlns:a16="http://schemas.microsoft.com/office/drawing/2014/main" id="{77043B4B-7627-4279-AD04-F72322762D8C}"/>
              </a:ext>
            </a:extLst>
          </p:cNvPr>
          <p:cNvSpPr>
            <a:spLocks/>
          </p:cNvSpPr>
          <p:nvPr/>
        </p:nvSpPr>
        <p:spPr bwMode="auto">
          <a:xfrm>
            <a:off x="318349" y="1654300"/>
            <a:ext cx="589923" cy="5171095"/>
          </a:xfrm>
          <a:custGeom>
            <a:avLst/>
            <a:gdLst/>
            <a:ahLst/>
            <a:cxnLst>
              <a:cxn ang="0">
                <a:pos x="45" y="0"/>
              </a:cxn>
              <a:cxn ang="0">
                <a:pos x="305" y="0"/>
              </a:cxn>
              <a:cxn ang="0">
                <a:pos x="319" y="2"/>
              </a:cxn>
              <a:cxn ang="0">
                <a:pos x="331" y="8"/>
              </a:cxn>
              <a:cxn ang="0">
                <a:pos x="341" y="18"/>
              </a:cxn>
              <a:cxn ang="0">
                <a:pos x="347" y="30"/>
              </a:cxn>
              <a:cxn ang="0">
                <a:pos x="350" y="45"/>
              </a:cxn>
              <a:cxn ang="0">
                <a:pos x="350" y="3068"/>
              </a:cxn>
              <a:cxn ang="0">
                <a:pos x="0" y="3068"/>
              </a:cxn>
              <a:cxn ang="0">
                <a:pos x="0" y="45"/>
              </a:cxn>
              <a:cxn ang="0">
                <a:pos x="2" y="30"/>
              </a:cxn>
              <a:cxn ang="0">
                <a:pos x="8" y="18"/>
              </a:cxn>
              <a:cxn ang="0">
                <a:pos x="18" y="8"/>
              </a:cxn>
              <a:cxn ang="0">
                <a:pos x="30" y="2"/>
              </a:cxn>
              <a:cxn ang="0">
                <a:pos x="45" y="0"/>
              </a:cxn>
            </a:cxnLst>
            <a:rect l="0" t="0" r="r" b="b"/>
            <a:pathLst>
              <a:path w="350" h="3068">
                <a:moveTo>
                  <a:pt x="45" y="0"/>
                </a:moveTo>
                <a:lnTo>
                  <a:pt x="305" y="0"/>
                </a:lnTo>
                <a:lnTo>
                  <a:pt x="319" y="2"/>
                </a:lnTo>
                <a:lnTo>
                  <a:pt x="331" y="8"/>
                </a:lnTo>
                <a:lnTo>
                  <a:pt x="341" y="18"/>
                </a:lnTo>
                <a:lnTo>
                  <a:pt x="347" y="30"/>
                </a:lnTo>
                <a:lnTo>
                  <a:pt x="350" y="45"/>
                </a:lnTo>
                <a:lnTo>
                  <a:pt x="350" y="3068"/>
                </a:lnTo>
                <a:lnTo>
                  <a:pt x="0" y="3068"/>
                </a:lnTo>
                <a:lnTo>
                  <a:pt x="0" y="45"/>
                </a:lnTo>
                <a:lnTo>
                  <a:pt x="2" y="30"/>
                </a:lnTo>
                <a:lnTo>
                  <a:pt x="8" y="18"/>
                </a:lnTo>
                <a:lnTo>
                  <a:pt x="18" y="8"/>
                </a:lnTo>
                <a:lnTo>
                  <a:pt x="30" y="2"/>
                </a:lnTo>
                <a:lnTo>
                  <a:pt x="45"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Overcoming Access Barriers to PCSK9 Inhibitors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99506" y="6461762"/>
            <a:ext cx="8726112" cy="230832"/>
          </a:xfrm>
          <a:prstGeom prst="rect">
            <a:avLst/>
          </a:prstGeom>
          <a:noFill/>
          <a:ln w="9525">
            <a:noFill/>
            <a:miter lim="800000"/>
            <a:headEnd/>
            <a:tailEnd/>
          </a:ln>
        </p:spPr>
        <p:txBody>
          <a:bodyPr wrap="square">
            <a:spAutoFit/>
          </a:bodyPr>
          <a:lstStyle/>
          <a:p>
            <a:r>
              <a:rPr lang="en-CA" sz="900" dirty="0">
                <a:solidFill>
                  <a:schemeClr val="bg1"/>
                </a:solidFill>
                <a:latin typeface="Arial Narrow" panose="020B0606020202030204" pitchFamily="34" charset="0"/>
              </a:rPr>
              <a:t>Baum SJ, et al. Clin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2017;40:243-254</a:t>
            </a:r>
            <a:endParaRPr lang="en-CA" sz="900" dirty="0">
              <a:latin typeface="Arial Narrow" panose="020B0606020202030204" pitchFamily="34" charset="0"/>
            </a:endParaRPr>
          </a:p>
        </p:txBody>
      </p:sp>
      <p:sp>
        <p:nvSpPr>
          <p:cNvPr id="74" name="Freeform 6">
            <a:extLst>
              <a:ext uri="{FF2B5EF4-FFF2-40B4-BE49-F238E27FC236}">
                <a16:creationId xmlns:a16="http://schemas.microsoft.com/office/drawing/2014/main" id="{BFB5AEA8-8245-451D-8AB8-062B403EC582}"/>
              </a:ext>
            </a:extLst>
          </p:cNvPr>
          <p:cNvSpPr>
            <a:spLocks/>
          </p:cNvSpPr>
          <p:nvPr/>
        </p:nvSpPr>
        <p:spPr bwMode="auto">
          <a:xfrm>
            <a:off x="321216" y="1507240"/>
            <a:ext cx="3387182" cy="888389"/>
          </a:xfrm>
          <a:custGeom>
            <a:avLst/>
            <a:gdLst/>
            <a:ahLst/>
            <a:cxnLst>
              <a:cxn ang="0">
                <a:pos x="1808" y="0"/>
              </a:cxn>
              <a:cxn ang="0">
                <a:pos x="1818" y="1"/>
              </a:cxn>
              <a:cxn ang="0">
                <a:pos x="1829" y="8"/>
              </a:cxn>
              <a:cxn ang="0">
                <a:pos x="2144" y="255"/>
              </a:cxn>
              <a:cxn ang="0">
                <a:pos x="2154" y="265"/>
              </a:cxn>
              <a:cxn ang="0">
                <a:pos x="2158" y="277"/>
              </a:cxn>
              <a:cxn ang="0">
                <a:pos x="2158" y="289"/>
              </a:cxn>
              <a:cxn ang="0">
                <a:pos x="2154" y="301"/>
              </a:cxn>
              <a:cxn ang="0">
                <a:pos x="2144" y="311"/>
              </a:cxn>
              <a:cxn ang="0">
                <a:pos x="1829" y="558"/>
              </a:cxn>
              <a:cxn ang="0">
                <a:pos x="1818" y="564"/>
              </a:cxn>
              <a:cxn ang="0">
                <a:pos x="1808" y="566"/>
              </a:cxn>
              <a:cxn ang="0">
                <a:pos x="1801" y="562"/>
              </a:cxn>
              <a:cxn ang="0">
                <a:pos x="1796" y="553"/>
              </a:cxn>
              <a:cxn ang="0">
                <a:pos x="1794" y="540"/>
              </a:cxn>
              <a:cxn ang="0">
                <a:pos x="1794" y="520"/>
              </a:cxn>
              <a:cxn ang="0">
                <a:pos x="1792" y="506"/>
              </a:cxn>
              <a:cxn ang="0">
                <a:pos x="1785" y="494"/>
              </a:cxn>
              <a:cxn ang="0">
                <a:pos x="1775" y="484"/>
              </a:cxn>
              <a:cxn ang="0">
                <a:pos x="1763" y="477"/>
              </a:cxn>
              <a:cxn ang="0">
                <a:pos x="1749" y="475"/>
              </a:cxn>
              <a:cxn ang="0">
                <a:pos x="45" y="475"/>
              </a:cxn>
              <a:cxn ang="0">
                <a:pos x="31" y="473"/>
              </a:cxn>
              <a:cxn ang="0">
                <a:pos x="19" y="466"/>
              </a:cxn>
              <a:cxn ang="0">
                <a:pos x="9" y="456"/>
              </a:cxn>
              <a:cxn ang="0">
                <a:pos x="2" y="444"/>
              </a:cxn>
              <a:cxn ang="0">
                <a:pos x="0" y="430"/>
              </a:cxn>
              <a:cxn ang="0">
                <a:pos x="0" y="136"/>
              </a:cxn>
              <a:cxn ang="0">
                <a:pos x="2" y="121"/>
              </a:cxn>
              <a:cxn ang="0">
                <a:pos x="9" y="109"/>
              </a:cxn>
              <a:cxn ang="0">
                <a:pos x="19" y="99"/>
              </a:cxn>
              <a:cxn ang="0">
                <a:pos x="31" y="93"/>
              </a:cxn>
              <a:cxn ang="0">
                <a:pos x="45" y="91"/>
              </a:cxn>
              <a:cxn ang="0">
                <a:pos x="1749" y="91"/>
              </a:cxn>
              <a:cxn ang="0">
                <a:pos x="1763" y="88"/>
              </a:cxn>
              <a:cxn ang="0">
                <a:pos x="1775" y="82"/>
              </a:cxn>
              <a:cxn ang="0">
                <a:pos x="1785" y="72"/>
              </a:cxn>
              <a:cxn ang="0">
                <a:pos x="1792" y="60"/>
              </a:cxn>
              <a:cxn ang="0">
                <a:pos x="1794" y="45"/>
              </a:cxn>
              <a:cxn ang="0">
                <a:pos x="1794" y="26"/>
              </a:cxn>
              <a:cxn ang="0">
                <a:pos x="1796" y="14"/>
              </a:cxn>
              <a:cxn ang="0">
                <a:pos x="1801" y="5"/>
              </a:cxn>
              <a:cxn ang="0">
                <a:pos x="1808" y="0"/>
              </a:cxn>
            </a:cxnLst>
            <a:rect l="0" t="0" r="r" b="b"/>
            <a:pathLst>
              <a:path w="2158" h="566">
                <a:moveTo>
                  <a:pt x="1808" y="0"/>
                </a:moveTo>
                <a:lnTo>
                  <a:pt x="1818" y="1"/>
                </a:lnTo>
                <a:lnTo>
                  <a:pt x="1829" y="8"/>
                </a:lnTo>
                <a:lnTo>
                  <a:pt x="2144" y="255"/>
                </a:lnTo>
                <a:lnTo>
                  <a:pt x="2154" y="265"/>
                </a:lnTo>
                <a:lnTo>
                  <a:pt x="2158" y="277"/>
                </a:lnTo>
                <a:lnTo>
                  <a:pt x="2158" y="289"/>
                </a:lnTo>
                <a:lnTo>
                  <a:pt x="2154" y="301"/>
                </a:lnTo>
                <a:lnTo>
                  <a:pt x="2144" y="311"/>
                </a:lnTo>
                <a:lnTo>
                  <a:pt x="1829" y="558"/>
                </a:lnTo>
                <a:lnTo>
                  <a:pt x="1818" y="564"/>
                </a:lnTo>
                <a:lnTo>
                  <a:pt x="1808" y="566"/>
                </a:lnTo>
                <a:lnTo>
                  <a:pt x="1801" y="562"/>
                </a:lnTo>
                <a:lnTo>
                  <a:pt x="1796" y="553"/>
                </a:lnTo>
                <a:lnTo>
                  <a:pt x="1794" y="540"/>
                </a:lnTo>
                <a:lnTo>
                  <a:pt x="1794" y="520"/>
                </a:lnTo>
                <a:lnTo>
                  <a:pt x="1792" y="506"/>
                </a:lnTo>
                <a:lnTo>
                  <a:pt x="1785" y="494"/>
                </a:lnTo>
                <a:lnTo>
                  <a:pt x="1775" y="484"/>
                </a:lnTo>
                <a:lnTo>
                  <a:pt x="1763" y="477"/>
                </a:lnTo>
                <a:lnTo>
                  <a:pt x="1749" y="475"/>
                </a:lnTo>
                <a:lnTo>
                  <a:pt x="45" y="475"/>
                </a:lnTo>
                <a:lnTo>
                  <a:pt x="31" y="473"/>
                </a:lnTo>
                <a:lnTo>
                  <a:pt x="19" y="466"/>
                </a:lnTo>
                <a:lnTo>
                  <a:pt x="9" y="456"/>
                </a:lnTo>
                <a:lnTo>
                  <a:pt x="2" y="444"/>
                </a:lnTo>
                <a:lnTo>
                  <a:pt x="0" y="430"/>
                </a:lnTo>
                <a:lnTo>
                  <a:pt x="0" y="136"/>
                </a:lnTo>
                <a:lnTo>
                  <a:pt x="2" y="121"/>
                </a:lnTo>
                <a:lnTo>
                  <a:pt x="9" y="109"/>
                </a:lnTo>
                <a:lnTo>
                  <a:pt x="19" y="99"/>
                </a:lnTo>
                <a:lnTo>
                  <a:pt x="31" y="93"/>
                </a:lnTo>
                <a:lnTo>
                  <a:pt x="45" y="91"/>
                </a:lnTo>
                <a:lnTo>
                  <a:pt x="1749" y="91"/>
                </a:lnTo>
                <a:lnTo>
                  <a:pt x="1763" y="88"/>
                </a:lnTo>
                <a:lnTo>
                  <a:pt x="1775" y="82"/>
                </a:lnTo>
                <a:lnTo>
                  <a:pt x="1785" y="72"/>
                </a:lnTo>
                <a:lnTo>
                  <a:pt x="1792" y="60"/>
                </a:lnTo>
                <a:lnTo>
                  <a:pt x="1794" y="45"/>
                </a:lnTo>
                <a:lnTo>
                  <a:pt x="1794" y="26"/>
                </a:lnTo>
                <a:lnTo>
                  <a:pt x="1796" y="14"/>
                </a:lnTo>
                <a:lnTo>
                  <a:pt x="1801" y="5"/>
                </a:lnTo>
                <a:lnTo>
                  <a:pt x="1808"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6" name="Freeform 11">
            <a:extLst>
              <a:ext uri="{FF2B5EF4-FFF2-40B4-BE49-F238E27FC236}">
                <a16:creationId xmlns:a16="http://schemas.microsoft.com/office/drawing/2014/main" id="{A3836BDB-1B7C-4C17-8A39-A54F724A0268}"/>
              </a:ext>
            </a:extLst>
          </p:cNvPr>
          <p:cNvSpPr>
            <a:spLocks/>
          </p:cNvSpPr>
          <p:nvPr/>
        </p:nvSpPr>
        <p:spPr bwMode="auto">
          <a:xfrm>
            <a:off x="1034182" y="3419606"/>
            <a:ext cx="3403101" cy="888999"/>
          </a:xfrm>
          <a:custGeom>
            <a:avLst/>
            <a:gdLst/>
            <a:ahLst/>
            <a:cxnLst>
              <a:cxn ang="0">
                <a:pos x="1810" y="0"/>
              </a:cxn>
              <a:cxn ang="0">
                <a:pos x="1820" y="1"/>
              </a:cxn>
              <a:cxn ang="0">
                <a:pos x="1831" y="7"/>
              </a:cxn>
              <a:cxn ang="0">
                <a:pos x="2145" y="253"/>
              </a:cxn>
              <a:cxn ang="0">
                <a:pos x="2155" y="263"/>
              </a:cxn>
              <a:cxn ang="0">
                <a:pos x="2159" y="275"/>
              </a:cxn>
              <a:cxn ang="0">
                <a:pos x="2159" y="288"/>
              </a:cxn>
              <a:cxn ang="0">
                <a:pos x="2155" y="300"/>
              </a:cxn>
              <a:cxn ang="0">
                <a:pos x="2145" y="310"/>
              </a:cxn>
              <a:cxn ang="0">
                <a:pos x="1831" y="556"/>
              </a:cxn>
              <a:cxn ang="0">
                <a:pos x="1820" y="563"/>
              </a:cxn>
              <a:cxn ang="0">
                <a:pos x="1810" y="564"/>
              </a:cxn>
              <a:cxn ang="0">
                <a:pos x="1801" y="561"/>
              </a:cxn>
              <a:cxn ang="0">
                <a:pos x="1797" y="552"/>
              </a:cxn>
              <a:cxn ang="0">
                <a:pos x="1795" y="539"/>
              </a:cxn>
              <a:cxn ang="0">
                <a:pos x="1795" y="519"/>
              </a:cxn>
              <a:cxn ang="0">
                <a:pos x="1792" y="505"/>
              </a:cxn>
              <a:cxn ang="0">
                <a:pos x="1786" y="492"/>
              </a:cxn>
              <a:cxn ang="0">
                <a:pos x="1776" y="483"/>
              </a:cxn>
              <a:cxn ang="0">
                <a:pos x="1764" y="476"/>
              </a:cxn>
              <a:cxn ang="0">
                <a:pos x="1750" y="474"/>
              </a:cxn>
              <a:cxn ang="0">
                <a:pos x="46" y="474"/>
              </a:cxn>
              <a:cxn ang="0">
                <a:pos x="31" y="472"/>
              </a:cxn>
              <a:cxn ang="0">
                <a:pos x="18" y="465"/>
              </a:cxn>
              <a:cxn ang="0">
                <a:pos x="8" y="455"/>
              </a:cxn>
              <a:cxn ang="0">
                <a:pos x="2" y="443"/>
              </a:cxn>
              <a:cxn ang="0">
                <a:pos x="0" y="429"/>
              </a:cxn>
              <a:cxn ang="0">
                <a:pos x="0" y="135"/>
              </a:cxn>
              <a:cxn ang="0">
                <a:pos x="2" y="121"/>
              </a:cxn>
              <a:cxn ang="0">
                <a:pos x="8" y="108"/>
              </a:cxn>
              <a:cxn ang="0">
                <a:pos x="18" y="98"/>
              </a:cxn>
              <a:cxn ang="0">
                <a:pos x="31" y="91"/>
              </a:cxn>
              <a:cxn ang="0">
                <a:pos x="46" y="89"/>
              </a:cxn>
              <a:cxn ang="0">
                <a:pos x="1750" y="89"/>
              </a:cxn>
              <a:cxn ang="0">
                <a:pos x="1764" y="87"/>
              </a:cxn>
              <a:cxn ang="0">
                <a:pos x="1776" y="80"/>
              </a:cxn>
              <a:cxn ang="0">
                <a:pos x="1786" y="70"/>
              </a:cxn>
              <a:cxn ang="0">
                <a:pos x="1792" y="58"/>
              </a:cxn>
              <a:cxn ang="0">
                <a:pos x="1795" y="44"/>
              </a:cxn>
              <a:cxn ang="0">
                <a:pos x="1795" y="24"/>
              </a:cxn>
              <a:cxn ang="0">
                <a:pos x="1797" y="12"/>
              </a:cxn>
              <a:cxn ang="0">
                <a:pos x="1801" y="3"/>
              </a:cxn>
              <a:cxn ang="0">
                <a:pos x="1810" y="0"/>
              </a:cxn>
            </a:cxnLst>
            <a:rect l="0" t="0" r="r" b="b"/>
            <a:pathLst>
              <a:path w="2159" h="564">
                <a:moveTo>
                  <a:pt x="1810" y="0"/>
                </a:moveTo>
                <a:lnTo>
                  <a:pt x="1820" y="1"/>
                </a:lnTo>
                <a:lnTo>
                  <a:pt x="1831" y="7"/>
                </a:lnTo>
                <a:lnTo>
                  <a:pt x="2145" y="253"/>
                </a:lnTo>
                <a:lnTo>
                  <a:pt x="2155" y="263"/>
                </a:lnTo>
                <a:lnTo>
                  <a:pt x="2159" y="275"/>
                </a:lnTo>
                <a:lnTo>
                  <a:pt x="2159" y="288"/>
                </a:lnTo>
                <a:lnTo>
                  <a:pt x="2155" y="300"/>
                </a:lnTo>
                <a:lnTo>
                  <a:pt x="2145" y="310"/>
                </a:lnTo>
                <a:lnTo>
                  <a:pt x="1831" y="556"/>
                </a:lnTo>
                <a:lnTo>
                  <a:pt x="1820" y="563"/>
                </a:lnTo>
                <a:lnTo>
                  <a:pt x="1810" y="564"/>
                </a:lnTo>
                <a:lnTo>
                  <a:pt x="1801" y="561"/>
                </a:lnTo>
                <a:lnTo>
                  <a:pt x="1797" y="552"/>
                </a:lnTo>
                <a:lnTo>
                  <a:pt x="1795" y="539"/>
                </a:lnTo>
                <a:lnTo>
                  <a:pt x="1795" y="519"/>
                </a:lnTo>
                <a:lnTo>
                  <a:pt x="1792" y="505"/>
                </a:lnTo>
                <a:lnTo>
                  <a:pt x="1786" y="492"/>
                </a:lnTo>
                <a:lnTo>
                  <a:pt x="1776" y="483"/>
                </a:lnTo>
                <a:lnTo>
                  <a:pt x="1764" y="476"/>
                </a:lnTo>
                <a:lnTo>
                  <a:pt x="1750" y="474"/>
                </a:lnTo>
                <a:lnTo>
                  <a:pt x="46" y="474"/>
                </a:lnTo>
                <a:lnTo>
                  <a:pt x="31" y="472"/>
                </a:lnTo>
                <a:lnTo>
                  <a:pt x="18" y="465"/>
                </a:lnTo>
                <a:lnTo>
                  <a:pt x="8" y="455"/>
                </a:lnTo>
                <a:lnTo>
                  <a:pt x="2" y="443"/>
                </a:lnTo>
                <a:lnTo>
                  <a:pt x="0" y="429"/>
                </a:lnTo>
                <a:lnTo>
                  <a:pt x="0" y="135"/>
                </a:lnTo>
                <a:lnTo>
                  <a:pt x="2" y="121"/>
                </a:lnTo>
                <a:lnTo>
                  <a:pt x="8" y="108"/>
                </a:lnTo>
                <a:lnTo>
                  <a:pt x="18" y="98"/>
                </a:lnTo>
                <a:lnTo>
                  <a:pt x="31" y="91"/>
                </a:lnTo>
                <a:lnTo>
                  <a:pt x="46" y="89"/>
                </a:lnTo>
                <a:lnTo>
                  <a:pt x="1750" y="89"/>
                </a:lnTo>
                <a:lnTo>
                  <a:pt x="1764" y="87"/>
                </a:lnTo>
                <a:lnTo>
                  <a:pt x="1776" y="80"/>
                </a:lnTo>
                <a:lnTo>
                  <a:pt x="1786" y="70"/>
                </a:lnTo>
                <a:lnTo>
                  <a:pt x="1792" y="58"/>
                </a:lnTo>
                <a:lnTo>
                  <a:pt x="1795" y="44"/>
                </a:lnTo>
                <a:lnTo>
                  <a:pt x="1795" y="24"/>
                </a:lnTo>
                <a:lnTo>
                  <a:pt x="1797" y="12"/>
                </a:lnTo>
                <a:lnTo>
                  <a:pt x="1801" y="3"/>
                </a:lnTo>
                <a:lnTo>
                  <a:pt x="181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8" name="Freeform 8">
            <a:extLst>
              <a:ext uri="{FF2B5EF4-FFF2-40B4-BE49-F238E27FC236}">
                <a16:creationId xmlns:a16="http://schemas.microsoft.com/office/drawing/2014/main" id="{E38FEFEB-63F8-4F3D-8832-0163E49DE704}"/>
              </a:ext>
            </a:extLst>
          </p:cNvPr>
          <p:cNvSpPr>
            <a:spLocks/>
          </p:cNvSpPr>
          <p:nvPr/>
        </p:nvSpPr>
        <p:spPr bwMode="auto">
          <a:xfrm>
            <a:off x="-1" y="4717303"/>
            <a:ext cx="1624103" cy="645545"/>
          </a:xfrm>
          <a:custGeom>
            <a:avLst/>
            <a:gdLst/>
            <a:ahLst/>
            <a:cxnLst>
              <a:cxn ang="0">
                <a:pos x="0" y="0"/>
              </a:cxn>
              <a:cxn ang="0">
                <a:pos x="1163" y="0"/>
              </a:cxn>
              <a:cxn ang="0">
                <a:pos x="1178" y="2"/>
              </a:cxn>
              <a:cxn ang="0">
                <a:pos x="1190" y="8"/>
              </a:cxn>
              <a:cxn ang="0">
                <a:pos x="1200" y="18"/>
              </a:cxn>
              <a:cxn ang="0">
                <a:pos x="1206" y="30"/>
              </a:cxn>
              <a:cxn ang="0">
                <a:pos x="1209" y="45"/>
              </a:cxn>
              <a:cxn ang="0">
                <a:pos x="1209" y="338"/>
              </a:cxn>
              <a:cxn ang="0">
                <a:pos x="1206" y="352"/>
              </a:cxn>
              <a:cxn ang="0">
                <a:pos x="1200" y="364"/>
              </a:cxn>
              <a:cxn ang="0">
                <a:pos x="1190" y="374"/>
              </a:cxn>
              <a:cxn ang="0">
                <a:pos x="1178" y="381"/>
              </a:cxn>
              <a:cxn ang="0">
                <a:pos x="1163" y="383"/>
              </a:cxn>
              <a:cxn ang="0">
                <a:pos x="0" y="383"/>
              </a:cxn>
              <a:cxn ang="0">
                <a:pos x="0" y="0"/>
              </a:cxn>
            </a:cxnLst>
            <a:rect l="0" t="0" r="r" b="b"/>
            <a:pathLst>
              <a:path w="1209" h="383">
                <a:moveTo>
                  <a:pt x="0" y="0"/>
                </a:moveTo>
                <a:lnTo>
                  <a:pt x="1163" y="0"/>
                </a:lnTo>
                <a:lnTo>
                  <a:pt x="1178" y="2"/>
                </a:lnTo>
                <a:lnTo>
                  <a:pt x="1190" y="8"/>
                </a:lnTo>
                <a:lnTo>
                  <a:pt x="1200" y="18"/>
                </a:lnTo>
                <a:lnTo>
                  <a:pt x="1206" y="30"/>
                </a:lnTo>
                <a:lnTo>
                  <a:pt x="1209" y="45"/>
                </a:lnTo>
                <a:lnTo>
                  <a:pt x="1209" y="338"/>
                </a:lnTo>
                <a:lnTo>
                  <a:pt x="1206" y="352"/>
                </a:lnTo>
                <a:lnTo>
                  <a:pt x="1200" y="364"/>
                </a:lnTo>
                <a:lnTo>
                  <a:pt x="1190" y="374"/>
                </a:lnTo>
                <a:lnTo>
                  <a:pt x="1178" y="381"/>
                </a:lnTo>
                <a:lnTo>
                  <a:pt x="1163" y="383"/>
                </a:lnTo>
                <a:lnTo>
                  <a:pt x="0" y="383"/>
                </a:lnTo>
                <a:lnTo>
                  <a:pt x="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79" name="Freeform 10">
            <a:extLst>
              <a:ext uri="{FF2B5EF4-FFF2-40B4-BE49-F238E27FC236}">
                <a16:creationId xmlns:a16="http://schemas.microsoft.com/office/drawing/2014/main" id="{AFBE3CD9-1C5D-4E46-B25A-462142F4D426}"/>
              </a:ext>
            </a:extLst>
          </p:cNvPr>
          <p:cNvSpPr>
            <a:spLocks/>
          </p:cNvSpPr>
          <p:nvPr/>
        </p:nvSpPr>
        <p:spPr bwMode="auto">
          <a:xfrm>
            <a:off x="-18799" y="2472225"/>
            <a:ext cx="2671053" cy="589923"/>
          </a:xfrm>
          <a:custGeom>
            <a:avLst/>
            <a:gdLst/>
            <a:ahLst/>
            <a:cxnLst>
              <a:cxn ang="0">
                <a:pos x="0" y="0"/>
              </a:cxn>
              <a:cxn ang="0">
                <a:pos x="1774" y="0"/>
              </a:cxn>
              <a:cxn ang="0">
                <a:pos x="1789" y="2"/>
              </a:cxn>
              <a:cxn ang="0">
                <a:pos x="1801" y="8"/>
              </a:cxn>
              <a:cxn ang="0">
                <a:pos x="1811" y="18"/>
              </a:cxn>
              <a:cxn ang="0">
                <a:pos x="1817" y="30"/>
              </a:cxn>
              <a:cxn ang="0">
                <a:pos x="1819" y="45"/>
              </a:cxn>
              <a:cxn ang="0">
                <a:pos x="1819" y="304"/>
              </a:cxn>
              <a:cxn ang="0">
                <a:pos x="1817" y="318"/>
              </a:cxn>
              <a:cxn ang="0">
                <a:pos x="1811" y="331"/>
              </a:cxn>
              <a:cxn ang="0">
                <a:pos x="1801" y="341"/>
              </a:cxn>
              <a:cxn ang="0">
                <a:pos x="1789" y="348"/>
              </a:cxn>
              <a:cxn ang="0">
                <a:pos x="1774" y="350"/>
              </a:cxn>
              <a:cxn ang="0">
                <a:pos x="0" y="350"/>
              </a:cxn>
              <a:cxn ang="0">
                <a:pos x="0" y="0"/>
              </a:cxn>
            </a:cxnLst>
            <a:rect l="0" t="0" r="r" b="b"/>
            <a:pathLst>
              <a:path w="1819" h="350">
                <a:moveTo>
                  <a:pt x="0" y="0"/>
                </a:moveTo>
                <a:lnTo>
                  <a:pt x="1774" y="0"/>
                </a:lnTo>
                <a:lnTo>
                  <a:pt x="1789" y="2"/>
                </a:lnTo>
                <a:lnTo>
                  <a:pt x="1801" y="8"/>
                </a:lnTo>
                <a:lnTo>
                  <a:pt x="1811" y="18"/>
                </a:lnTo>
                <a:lnTo>
                  <a:pt x="1817" y="30"/>
                </a:lnTo>
                <a:lnTo>
                  <a:pt x="1819" y="45"/>
                </a:lnTo>
                <a:lnTo>
                  <a:pt x="1819" y="304"/>
                </a:lnTo>
                <a:lnTo>
                  <a:pt x="1817" y="318"/>
                </a:lnTo>
                <a:lnTo>
                  <a:pt x="1811" y="331"/>
                </a:lnTo>
                <a:lnTo>
                  <a:pt x="1801" y="341"/>
                </a:lnTo>
                <a:lnTo>
                  <a:pt x="1789" y="348"/>
                </a:lnTo>
                <a:lnTo>
                  <a:pt x="1774" y="350"/>
                </a:lnTo>
                <a:lnTo>
                  <a:pt x="0" y="350"/>
                </a:lnTo>
                <a:lnTo>
                  <a:pt x="0"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0" name="Rectangle 79">
            <a:extLst>
              <a:ext uri="{FF2B5EF4-FFF2-40B4-BE49-F238E27FC236}">
                <a16:creationId xmlns:a16="http://schemas.microsoft.com/office/drawing/2014/main" id="{C8B0003A-E498-4177-B49A-8BCA04CF9BFA}"/>
              </a:ext>
            </a:extLst>
          </p:cNvPr>
          <p:cNvSpPr/>
          <p:nvPr/>
        </p:nvSpPr>
        <p:spPr>
          <a:xfrm rot="10800000">
            <a:off x="600753" y="2470214"/>
            <a:ext cx="1600200" cy="593771"/>
          </a:xfrm>
          <a:prstGeom prst="rect">
            <a:avLst/>
          </a:prstGeom>
          <a:solidFill>
            <a:srgbClr val="35737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Freeform 12">
            <a:extLst>
              <a:ext uri="{FF2B5EF4-FFF2-40B4-BE49-F238E27FC236}">
                <a16:creationId xmlns:a16="http://schemas.microsoft.com/office/drawing/2014/main" id="{E5B0FCEE-D655-4BDC-88BF-160C73A2649D}"/>
              </a:ext>
            </a:extLst>
          </p:cNvPr>
          <p:cNvSpPr>
            <a:spLocks/>
          </p:cNvSpPr>
          <p:nvPr/>
        </p:nvSpPr>
        <p:spPr bwMode="auto">
          <a:xfrm>
            <a:off x="2068284" y="2477040"/>
            <a:ext cx="589028" cy="3170655"/>
          </a:xfrm>
          <a:custGeom>
            <a:avLst/>
            <a:gdLst/>
            <a:ahLst/>
            <a:cxnLst>
              <a:cxn ang="0">
                <a:pos x="45" y="0"/>
              </a:cxn>
              <a:cxn ang="0">
                <a:pos x="304" y="0"/>
              </a:cxn>
              <a:cxn ang="0">
                <a:pos x="319" y="2"/>
              </a:cxn>
              <a:cxn ang="0">
                <a:pos x="331" y="8"/>
              </a:cxn>
              <a:cxn ang="0">
                <a:pos x="341" y="18"/>
              </a:cxn>
              <a:cxn ang="0">
                <a:pos x="347" y="30"/>
              </a:cxn>
              <a:cxn ang="0">
                <a:pos x="350" y="45"/>
              </a:cxn>
              <a:cxn ang="0">
                <a:pos x="350" y="1838"/>
              </a:cxn>
              <a:cxn ang="0">
                <a:pos x="347" y="1853"/>
              </a:cxn>
              <a:cxn ang="0">
                <a:pos x="341" y="1865"/>
              </a:cxn>
              <a:cxn ang="0">
                <a:pos x="331" y="1875"/>
              </a:cxn>
              <a:cxn ang="0">
                <a:pos x="319" y="1881"/>
              </a:cxn>
              <a:cxn ang="0">
                <a:pos x="304" y="1884"/>
              </a:cxn>
              <a:cxn ang="0">
                <a:pos x="45" y="1884"/>
              </a:cxn>
              <a:cxn ang="0">
                <a:pos x="30" y="1881"/>
              </a:cxn>
              <a:cxn ang="0">
                <a:pos x="18" y="1875"/>
              </a:cxn>
              <a:cxn ang="0">
                <a:pos x="8" y="1865"/>
              </a:cxn>
              <a:cxn ang="0">
                <a:pos x="2" y="1853"/>
              </a:cxn>
              <a:cxn ang="0">
                <a:pos x="0" y="1838"/>
              </a:cxn>
              <a:cxn ang="0">
                <a:pos x="0" y="45"/>
              </a:cxn>
              <a:cxn ang="0">
                <a:pos x="2" y="30"/>
              </a:cxn>
              <a:cxn ang="0">
                <a:pos x="8" y="18"/>
              </a:cxn>
              <a:cxn ang="0">
                <a:pos x="18" y="8"/>
              </a:cxn>
              <a:cxn ang="0">
                <a:pos x="30" y="2"/>
              </a:cxn>
              <a:cxn ang="0">
                <a:pos x="45" y="0"/>
              </a:cxn>
            </a:cxnLst>
            <a:rect l="0" t="0" r="r" b="b"/>
            <a:pathLst>
              <a:path w="350" h="1884">
                <a:moveTo>
                  <a:pt x="45" y="0"/>
                </a:moveTo>
                <a:lnTo>
                  <a:pt x="304" y="0"/>
                </a:lnTo>
                <a:lnTo>
                  <a:pt x="319" y="2"/>
                </a:lnTo>
                <a:lnTo>
                  <a:pt x="331" y="8"/>
                </a:lnTo>
                <a:lnTo>
                  <a:pt x="341" y="18"/>
                </a:lnTo>
                <a:lnTo>
                  <a:pt x="347" y="30"/>
                </a:lnTo>
                <a:lnTo>
                  <a:pt x="350" y="45"/>
                </a:lnTo>
                <a:lnTo>
                  <a:pt x="350" y="1838"/>
                </a:lnTo>
                <a:lnTo>
                  <a:pt x="347" y="1853"/>
                </a:lnTo>
                <a:lnTo>
                  <a:pt x="341" y="1865"/>
                </a:lnTo>
                <a:lnTo>
                  <a:pt x="331" y="1875"/>
                </a:lnTo>
                <a:lnTo>
                  <a:pt x="319" y="1881"/>
                </a:lnTo>
                <a:lnTo>
                  <a:pt x="304" y="1884"/>
                </a:lnTo>
                <a:lnTo>
                  <a:pt x="45" y="1884"/>
                </a:lnTo>
                <a:lnTo>
                  <a:pt x="30" y="1881"/>
                </a:lnTo>
                <a:lnTo>
                  <a:pt x="18" y="1875"/>
                </a:lnTo>
                <a:lnTo>
                  <a:pt x="8" y="1865"/>
                </a:lnTo>
                <a:lnTo>
                  <a:pt x="2" y="1853"/>
                </a:lnTo>
                <a:lnTo>
                  <a:pt x="0" y="1838"/>
                </a:lnTo>
                <a:lnTo>
                  <a:pt x="0" y="45"/>
                </a:lnTo>
                <a:lnTo>
                  <a:pt x="2" y="30"/>
                </a:lnTo>
                <a:lnTo>
                  <a:pt x="8" y="18"/>
                </a:lnTo>
                <a:lnTo>
                  <a:pt x="18" y="8"/>
                </a:lnTo>
                <a:lnTo>
                  <a:pt x="30" y="2"/>
                </a:lnTo>
                <a:lnTo>
                  <a:pt x="45"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2" name="Rectangle 81">
            <a:extLst>
              <a:ext uri="{FF2B5EF4-FFF2-40B4-BE49-F238E27FC236}">
                <a16:creationId xmlns:a16="http://schemas.microsoft.com/office/drawing/2014/main" id="{08C1AC73-EF0E-4860-8933-79D5F870C180}"/>
              </a:ext>
            </a:extLst>
          </p:cNvPr>
          <p:cNvSpPr/>
          <p:nvPr/>
        </p:nvSpPr>
        <p:spPr>
          <a:xfrm rot="16200000">
            <a:off x="1560219" y="4196438"/>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3" name="Freeform 13">
            <a:extLst>
              <a:ext uri="{FF2B5EF4-FFF2-40B4-BE49-F238E27FC236}">
                <a16:creationId xmlns:a16="http://schemas.microsoft.com/office/drawing/2014/main" id="{948F339D-A7F0-448B-9340-9A6922AEEDD3}"/>
              </a:ext>
            </a:extLst>
          </p:cNvPr>
          <p:cNvSpPr>
            <a:spLocks/>
          </p:cNvSpPr>
          <p:nvPr/>
        </p:nvSpPr>
        <p:spPr bwMode="auto">
          <a:xfrm>
            <a:off x="2067388" y="4950575"/>
            <a:ext cx="3384765" cy="884209"/>
          </a:xfrm>
          <a:custGeom>
            <a:avLst/>
            <a:gdLst/>
            <a:ahLst/>
            <a:cxnLst>
              <a:cxn ang="0">
                <a:pos x="1809" y="0"/>
              </a:cxn>
              <a:cxn ang="0">
                <a:pos x="1819" y="1"/>
              </a:cxn>
              <a:cxn ang="0">
                <a:pos x="1830" y="7"/>
              </a:cxn>
              <a:cxn ang="0">
                <a:pos x="2145" y="254"/>
              </a:cxn>
              <a:cxn ang="0">
                <a:pos x="2155" y="264"/>
              </a:cxn>
              <a:cxn ang="0">
                <a:pos x="2159" y="276"/>
              </a:cxn>
              <a:cxn ang="0">
                <a:pos x="2159" y="287"/>
              </a:cxn>
              <a:cxn ang="0">
                <a:pos x="2155" y="299"/>
              </a:cxn>
              <a:cxn ang="0">
                <a:pos x="2145" y="309"/>
              </a:cxn>
              <a:cxn ang="0">
                <a:pos x="1830" y="556"/>
              </a:cxn>
              <a:cxn ang="0">
                <a:pos x="1819" y="563"/>
              </a:cxn>
              <a:cxn ang="0">
                <a:pos x="1809" y="564"/>
              </a:cxn>
              <a:cxn ang="0">
                <a:pos x="1801" y="561"/>
              </a:cxn>
              <a:cxn ang="0">
                <a:pos x="1797" y="552"/>
              </a:cxn>
              <a:cxn ang="0">
                <a:pos x="1795" y="540"/>
              </a:cxn>
              <a:cxn ang="0">
                <a:pos x="1795" y="520"/>
              </a:cxn>
              <a:cxn ang="0">
                <a:pos x="1793" y="505"/>
              </a:cxn>
              <a:cxn ang="0">
                <a:pos x="1786" y="492"/>
              </a:cxn>
              <a:cxn ang="0">
                <a:pos x="1776" y="482"/>
              </a:cxn>
              <a:cxn ang="0">
                <a:pos x="1764" y="476"/>
              </a:cxn>
              <a:cxn ang="0">
                <a:pos x="1750" y="474"/>
              </a:cxn>
              <a:cxn ang="0">
                <a:pos x="45" y="474"/>
              </a:cxn>
              <a:cxn ang="0">
                <a:pos x="30" y="471"/>
              </a:cxn>
              <a:cxn ang="0">
                <a:pos x="18" y="465"/>
              </a:cxn>
              <a:cxn ang="0">
                <a:pos x="8" y="455"/>
              </a:cxn>
              <a:cxn ang="0">
                <a:pos x="2" y="443"/>
              </a:cxn>
              <a:cxn ang="0">
                <a:pos x="0" y="428"/>
              </a:cxn>
              <a:cxn ang="0">
                <a:pos x="0" y="135"/>
              </a:cxn>
              <a:cxn ang="0">
                <a:pos x="2" y="121"/>
              </a:cxn>
              <a:cxn ang="0">
                <a:pos x="8" y="109"/>
              </a:cxn>
              <a:cxn ang="0">
                <a:pos x="18" y="99"/>
              </a:cxn>
              <a:cxn ang="0">
                <a:pos x="30" y="92"/>
              </a:cxn>
              <a:cxn ang="0">
                <a:pos x="45" y="90"/>
              </a:cxn>
              <a:cxn ang="0">
                <a:pos x="1750" y="90"/>
              </a:cxn>
              <a:cxn ang="0">
                <a:pos x="1764" y="88"/>
              </a:cxn>
              <a:cxn ang="0">
                <a:pos x="1776" y="81"/>
              </a:cxn>
              <a:cxn ang="0">
                <a:pos x="1786" y="71"/>
              </a:cxn>
              <a:cxn ang="0">
                <a:pos x="1793" y="58"/>
              </a:cxn>
              <a:cxn ang="0">
                <a:pos x="1795" y="44"/>
              </a:cxn>
              <a:cxn ang="0">
                <a:pos x="1795" y="25"/>
              </a:cxn>
              <a:cxn ang="0">
                <a:pos x="1797" y="12"/>
              </a:cxn>
              <a:cxn ang="0">
                <a:pos x="1801" y="3"/>
              </a:cxn>
              <a:cxn ang="0">
                <a:pos x="1809" y="0"/>
              </a:cxn>
            </a:cxnLst>
            <a:rect l="0" t="0" r="r" b="b"/>
            <a:pathLst>
              <a:path w="2159" h="564">
                <a:moveTo>
                  <a:pt x="1809" y="0"/>
                </a:moveTo>
                <a:lnTo>
                  <a:pt x="1819" y="1"/>
                </a:lnTo>
                <a:lnTo>
                  <a:pt x="1830" y="7"/>
                </a:lnTo>
                <a:lnTo>
                  <a:pt x="2145" y="254"/>
                </a:lnTo>
                <a:lnTo>
                  <a:pt x="2155" y="264"/>
                </a:lnTo>
                <a:lnTo>
                  <a:pt x="2159" y="276"/>
                </a:lnTo>
                <a:lnTo>
                  <a:pt x="2159" y="287"/>
                </a:lnTo>
                <a:lnTo>
                  <a:pt x="2155" y="299"/>
                </a:lnTo>
                <a:lnTo>
                  <a:pt x="2145" y="309"/>
                </a:lnTo>
                <a:lnTo>
                  <a:pt x="1830" y="556"/>
                </a:lnTo>
                <a:lnTo>
                  <a:pt x="1819" y="563"/>
                </a:lnTo>
                <a:lnTo>
                  <a:pt x="1809" y="564"/>
                </a:lnTo>
                <a:lnTo>
                  <a:pt x="1801" y="561"/>
                </a:lnTo>
                <a:lnTo>
                  <a:pt x="1797" y="552"/>
                </a:lnTo>
                <a:lnTo>
                  <a:pt x="1795" y="540"/>
                </a:lnTo>
                <a:lnTo>
                  <a:pt x="1795" y="520"/>
                </a:lnTo>
                <a:lnTo>
                  <a:pt x="1793" y="505"/>
                </a:lnTo>
                <a:lnTo>
                  <a:pt x="1786" y="492"/>
                </a:lnTo>
                <a:lnTo>
                  <a:pt x="1776" y="482"/>
                </a:lnTo>
                <a:lnTo>
                  <a:pt x="1764" y="476"/>
                </a:lnTo>
                <a:lnTo>
                  <a:pt x="1750" y="474"/>
                </a:lnTo>
                <a:lnTo>
                  <a:pt x="45" y="474"/>
                </a:lnTo>
                <a:lnTo>
                  <a:pt x="30" y="471"/>
                </a:lnTo>
                <a:lnTo>
                  <a:pt x="18" y="465"/>
                </a:lnTo>
                <a:lnTo>
                  <a:pt x="8" y="455"/>
                </a:lnTo>
                <a:lnTo>
                  <a:pt x="2" y="443"/>
                </a:lnTo>
                <a:lnTo>
                  <a:pt x="0" y="428"/>
                </a:lnTo>
                <a:lnTo>
                  <a:pt x="0" y="135"/>
                </a:lnTo>
                <a:lnTo>
                  <a:pt x="2" y="121"/>
                </a:lnTo>
                <a:lnTo>
                  <a:pt x="8" y="109"/>
                </a:lnTo>
                <a:lnTo>
                  <a:pt x="18" y="99"/>
                </a:lnTo>
                <a:lnTo>
                  <a:pt x="30" y="92"/>
                </a:lnTo>
                <a:lnTo>
                  <a:pt x="45" y="90"/>
                </a:lnTo>
                <a:lnTo>
                  <a:pt x="1750" y="90"/>
                </a:lnTo>
                <a:lnTo>
                  <a:pt x="1764" y="88"/>
                </a:lnTo>
                <a:lnTo>
                  <a:pt x="1776" y="81"/>
                </a:lnTo>
                <a:lnTo>
                  <a:pt x="1786" y="71"/>
                </a:lnTo>
                <a:lnTo>
                  <a:pt x="1793" y="58"/>
                </a:lnTo>
                <a:lnTo>
                  <a:pt x="1795" y="44"/>
                </a:lnTo>
                <a:lnTo>
                  <a:pt x="1795" y="25"/>
                </a:lnTo>
                <a:lnTo>
                  <a:pt x="1797" y="12"/>
                </a:lnTo>
                <a:lnTo>
                  <a:pt x="1801" y="3"/>
                </a:lnTo>
                <a:lnTo>
                  <a:pt x="1809"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4" name="Rectangle 83">
            <a:extLst>
              <a:ext uri="{FF2B5EF4-FFF2-40B4-BE49-F238E27FC236}">
                <a16:creationId xmlns:a16="http://schemas.microsoft.com/office/drawing/2014/main" id="{1A2EDF45-E258-4ABA-8177-CFE3776D49A0}"/>
              </a:ext>
            </a:extLst>
          </p:cNvPr>
          <p:cNvSpPr/>
          <p:nvPr/>
        </p:nvSpPr>
        <p:spPr>
          <a:xfrm rot="10800000">
            <a:off x="-89397" y="4718272"/>
            <a:ext cx="966439" cy="644571"/>
          </a:xfrm>
          <a:prstGeom prst="rect">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DB37FFF2-9DBF-49F7-8031-11669A78B342}"/>
              </a:ext>
            </a:extLst>
          </p:cNvPr>
          <p:cNvSpPr/>
          <p:nvPr/>
        </p:nvSpPr>
        <p:spPr>
          <a:xfrm rot="10800000" flipH="1">
            <a:off x="1464353" y="3559303"/>
            <a:ext cx="1600200" cy="60960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6" name="Freeform 9">
            <a:extLst>
              <a:ext uri="{FF2B5EF4-FFF2-40B4-BE49-F238E27FC236}">
                <a16:creationId xmlns:a16="http://schemas.microsoft.com/office/drawing/2014/main" id="{92539776-D151-4455-95DD-6E446A64465B}"/>
              </a:ext>
            </a:extLst>
          </p:cNvPr>
          <p:cNvSpPr>
            <a:spLocks/>
          </p:cNvSpPr>
          <p:nvPr/>
        </p:nvSpPr>
        <p:spPr bwMode="auto">
          <a:xfrm>
            <a:off x="1034179" y="3559365"/>
            <a:ext cx="589923" cy="1803478"/>
          </a:xfrm>
          <a:custGeom>
            <a:avLst/>
            <a:gdLst/>
            <a:ahLst/>
            <a:cxnLst>
              <a:cxn ang="0">
                <a:pos x="45" y="0"/>
              </a:cxn>
              <a:cxn ang="0">
                <a:pos x="304" y="0"/>
              </a:cxn>
              <a:cxn ang="0">
                <a:pos x="319" y="2"/>
              </a:cxn>
              <a:cxn ang="0">
                <a:pos x="331" y="9"/>
              </a:cxn>
              <a:cxn ang="0">
                <a:pos x="341" y="19"/>
              </a:cxn>
              <a:cxn ang="0">
                <a:pos x="347" y="32"/>
              </a:cxn>
              <a:cxn ang="0">
                <a:pos x="350" y="46"/>
              </a:cxn>
              <a:cxn ang="0">
                <a:pos x="350" y="1025"/>
              </a:cxn>
              <a:cxn ang="0">
                <a:pos x="347" y="1039"/>
              </a:cxn>
              <a:cxn ang="0">
                <a:pos x="341" y="1051"/>
              </a:cxn>
              <a:cxn ang="0">
                <a:pos x="331" y="1061"/>
              </a:cxn>
              <a:cxn ang="0">
                <a:pos x="319" y="1068"/>
              </a:cxn>
              <a:cxn ang="0">
                <a:pos x="304" y="1070"/>
              </a:cxn>
              <a:cxn ang="0">
                <a:pos x="45" y="1070"/>
              </a:cxn>
              <a:cxn ang="0">
                <a:pos x="30" y="1068"/>
              </a:cxn>
              <a:cxn ang="0">
                <a:pos x="18" y="1061"/>
              </a:cxn>
              <a:cxn ang="0">
                <a:pos x="8" y="1051"/>
              </a:cxn>
              <a:cxn ang="0">
                <a:pos x="2" y="1039"/>
              </a:cxn>
              <a:cxn ang="0">
                <a:pos x="0" y="1025"/>
              </a:cxn>
              <a:cxn ang="0">
                <a:pos x="0" y="46"/>
              </a:cxn>
              <a:cxn ang="0">
                <a:pos x="2" y="32"/>
              </a:cxn>
              <a:cxn ang="0">
                <a:pos x="8" y="19"/>
              </a:cxn>
              <a:cxn ang="0">
                <a:pos x="18" y="9"/>
              </a:cxn>
              <a:cxn ang="0">
                <a:pos x="30" y="2"/>
              </a:cxn>
              <a:cxn ang="0">
                <a:pos x="45" y="0"/>
              </a:cxn>
            </a:cxnLst>
            <a:rect l="0" t="0" r="r" b="b"/>
            <a:pathLst>
              <a:path w="350" h="1070">
                <a:moveTo>
                  <a:pt x="45" y="0"/>
                </a:moveTo>
                <a:lnTo>
                  <a:pt x="304" y="0"/>
                </a:lnTo>
                <a:lnTo>
                  <a:pt x="319" y="2"/>
                </a:lnTo>
                <a:lnTo>
                  <a:pt x="331" y="9"/>
                </a:lnTo>
                <a:lnTo>
                  <a:pt x="341" y="19"/>
                </a:lnTo>
                <a:lnTo>
                  <a:pt x="347" y="32"/>
                </a:lnTo>
                <a:lnTo>
                  <a:pt x="350" y="46"/>
                </a:lnTo>
                <a:lnTo>
                  <a:pt x="350" y="1025"/>
                </a:lnTo>
                <a:lnTo>
                  <a:pt x="347" y="1039"/>
                </a:lnTo>
                <a:lnTo>
                  <a:pt x="341" y="1051"/>
                </a:lnTo>
                <a:lnTo>
                  <a:pt x="331" y="1061"/>
                </a:lnTo>
                <a:lnTo>
                  <a:pt x="319" y="1068"/>
                </a:lnTo>
                <a:lnTo>
                  <a:pt x="304" y="1070"/>
                </a:lnTo>
                <a:lnTo>
                  <a:pt x="45" y="1070"/>
                </a:lnTo>
                <a:lnTo>
                  <a:pt x="30" y="1068"/>
                </a:lnTo>
                <a:lnTo>
                  <a:pt x="18" y="1061"/>
                </a:lnTo>
                <a:lnTo>
                  <a:pt x="8" y="1051"/>
                </a:lnTo>
                <a:lnTo>
                  <a:pt x="2" y="1039"/>
                </a:lnTo>
                <a:lnTo>
                  <a:pt x="0" y="1025"/>
                </a:lnTo>
                <a:lnTo>
                  <a:pt x="0" y="46"/>
                </a:lnTo>
                <a:lnTo>
                  <a:pt x="2" y="32"/>
                </a:lnTo>
                <a:lnTo>
                  <a:pt x="8" y="19"/>
                </a:lnTo>
                <a:lnTo>
                  <a:pt x="18" y="9"/>
                </a:lnTo>
                <a:lnTo>
                  <a:pt x="30" y="2"/>
                </a:lnTo>
                <a:lnTo>
                  <a:pt x="4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87" name="Oval 86">
            <a:extLst>
              <a:ext uri="{FF2B5EF4-FFF2-40B4-BE49-F238E27FC236}">
                <a16:creationId xmlns:a16="http://schemas.microsoft.com/office/drawing/2014/main" id="{C776B7E8-C964-463A-9E3A-6C1DCD82404A}"/>
              </a:ext>
            </a:extLst>
          </p:cNvPr>
          <p:cNvSpPr/>
          <p:nvPr/>
        </p:nvSpPr>
        <p:spPr>
          <a:xfrm>
            <a:off x="3765714" y="1478917"/>
            <a:ext cx="900000" cy="900000"/>
          </a:xfrm>
          <a:prstGeom prst="ellipse">
            <a:avLst/>
          </a:prstGeom>
          <a:solidFill>
            <a:srgbClr val="4AA7BA"/>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01</a:t>
            </a:r>
          </a:p>
        </p:txBody>
      </p:sp>
      <p:sp>
        <p:nvSpPr>
          <p:cNvPr id="88" name="Oval 87">
            <a:extLst>
              <a:ext uri="{FF2B5EF4-FFF2-40B4-BE49-F238E27FC236}">
                <a16:creationId xmlns:a16="http://schemas.microsoft.com/office/drawing/2014/main" id="{4D7BA23E-BCDE-45E0-AF8D-83958EF0432B}"/>
              </a:ext>
            </a:extLst>
          </p:cNvPr>
          <p:cNvSpPr/>
          <p:nvPr/>
        </p:nvSpPr>
        <p:spPr>
          <a:xfrm>
            <a:off x="4484703" y="3414104"/>
            <a:ext cx="900000" cy="900000"/>
          </a:xfrm>
          <a:prstGeom prst="ellipse">
            <a:avLst/>
          </a:prstGeom>
          <a:solidFill>
            <a:srgbClr val="FFC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02</a:t>
            </a:r>
          </a:p>
        </p:txBody>
      </p:sp>
      <p:sp>
        <p:nvSpPr>
          <p:cNvPr id="89" name="Oval 88">
            <a:extLst>
              <a:ext uri="{FF2B5EF4-FFF2-40B4-BE49-F238E27FC236}">
                <a16:creationId xmlns:a16="http://schemas.microsoft.com/office/drawing/2014/main" id="{8822DAF6-F3B9-4730-AC1A-3CB63C883A00}"/>
              </a:ext>
            </a:extLst>
          </p:cNvPr>
          <p:cNvSpPr/>
          <p:nvPr/>
        </p:nvSpPr>
        <p:spPr>
          <a:xfrm>
            <a:off x="5499573" y="4942679"/>
            <a:ext cx="900000" cy="900000"/>
          </a:xfrm>
          <a:prstGeom prst="ellipse">
            <a:avLst/>
          </a:prstGeom>
          <a:solidFill>
            <a:srgbClr val="35737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03</a:t>
            </a:r>
          </a:p>
        </p:txBody>
      </p:sp>
      <p:grpSp>
        <p:nvGrpSpPr>
          <p:cNvPr id="90" name="Group 89">
            <a:extLst>
              <a:ext uri="{FF2B5EF4-FFF2-40B4-BE49-F238E27FC236}">
                <a16:creationId xmlns:a16="http://schemas.microsoft.com/office/drawing/2014/main" id="{79B89E21-8A1B-4535-80C0-AFCF5CA8D39C}"/>
              </a:ext>
            </a:extLst>
          </p:cNvPr>
          <p:cNvGrpSpPr/>
          <p:nvPr/>
        </p:nvGrpSpPr>
        <p:grpSpPr>
          <a:xfrm>
            <a:off x="4776793" y="1371465"/>
            <a:ext cx="3934204" cy="1089878"/>
            <a:chOff x="5137063" y="1138516"/>
            <a:chExt cx="3553137" cy="1340165"/>
          </a:xfrm>
        </p:grpSpPr>
        <p:sp>
          <p:nvSpPr>
            <p:cNvPr id="91" name="TextBox 90">
              <a:extLst>
                <a:ext uri="{FF2B5EF4-FFF2-40B4-BE49-F238E27FC236}">
                  <a16:creationId xmlns:a16="http://schemas.microsoft.com/office/drawing/2014/main" id="{DCE9F415-FA95-4EFD-B1CD-F706C51D3354}"/>
                </a:ext>
              </a:extLst>
            </p:cNvPr>
            <p:cNvSpPr txBox="1"/>
            <p:nvPr/>
          </p:nvSpPr>
          <p:spPr>
            <a:xfrm flipH="1">
              <a:off x="5137063" y="1229774"/>
              <a:ext cx="3553137"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Fill in the requisite information appropriately to get reimbursement for our patients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2" name="TextBox 91">
              <a:extLst>
                <a:ext uri="{FF2B5EF4-FFF2-40B4-BE49-F238E27FC236}">
                  <a16:creationId xmlns:a16="http://schemas.microsoft.com/office/drawing/2014/main" id="{D3A5A4C1-5601-46FB-A579-3BF706781EFD}"/>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grpSp>
        <p:nvGrpSpPr>
          <p:cNvPr id="94" name="Group 93">
            <a:extLst>
              <a:ext uri="{FF2B5EF4-FFF2-40B4-BE49-F238E27FC236}">
                <a16:creationId xmlns:a16="http://schemas.microsoft.com/office/drawing/2014/main" id="{0FE972B1-18F4-4434-8E3A-75DD7BB3BD2E}"/>
              </a:ext>
            </a:extLst>
          </p:cNvPr>
          <p:cNvGrpSpPr/>
          <p:nvPr/>
        </p:nvGrpSpPr>
        <p:grpSpPr>
          <a:xfrm>
            <a:off x="5432123" y="3474090"/>
            <a:ext cx="3449638" cy="804114"/>
            <a:chOff x="5511304" y="1138516"/>
            <a:chExt cx="3376409" cy="1260626"/>
          </a:xfrm>
        </p:grpSpPr>
        <p:sp>
          <p:nvSpPr>
            <p:cNvPr id="95" name="TextBox 94">
              <a:extLst>
                <a:ext uri="{FF2B5EF4-FFF2-40B4-BE49-F238E27FC236}">
                  <a16:creationId xmlns:a16="http://schemas.microsoft.com/office/drawing/2014/main" id="{80B016FF-3EAE-49EE-A93D-DADB2659331A}"/>
                </a:ext>
              </a:extLst>
            </p:cNvPr>
            <p:cNvSpPr txBox="1"/>
            <p:nvPr/>
          </p:nvSpPr>
          <p:spPr>
            <a:xfrm flipH="1">
              <a:off x="5511304" y="1150235"/>
              <a:ext cx="3376409"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LDL-C history and possible statin intolerance</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6" name="TextBox 95">
              <a:extLst>
                <a:ext uri="{FF2B5EF4-FFF2-40B4-BE49-F238E27FC236}">
                  <a16:creationId xmlns:a16="http://schemas.microsoft.com/office/drawing/2014/main" id="{F5F0237F-AAD6-4739-A887-CFAA176A9FC9}"/>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grpSp>
        <p:nvGrpSpPr>
          <p:cNvPr id="97" name="Group 96">
            <a:extLst>
              <a:ext uri="{FF2B5EF4-FFF2-40B4-BE49-F238E27FC236}">
                <a16:creationId xmlns:a16="http://schemas.microsoft.com/office/drawing/2014/main" id="{CFE78630-C995-4AC4-BDCB-928E8ECBD936}"/>
              </a:ext>
            </a:extLst>
          </p:cNvPr>
          <p:cNvGrpSpPr/>
          <p:nvPr/>
        </p:nvGrpSpPr>
        <p:grpSpPr>
          <a:xfrm>
            <a:off x="6521558" y="4858617"/>
            <a:ext cx="2360203" cy="1063010"/>
            <a:chOff x="4744873" y="1138516"/>
            <a:chExt cx="2809521" cy="1307127"/>
          </a:xfrm>
        </p:grpSpPr>
        <p:sp>
          <p:nvSpPr>
            <p:cNvPr id="98" name="TextBox 97">
              <a:extLst>
                <a:ext uri="{FF2B5EF4-FFF2-40B4-BE49-F238E27FC236}">
                  <a16:creationId xmlns:a16="http://schemas.microsoft.com/office/drawing/2014/main" id="{2E5C78D7-34B4-44FB-B26F-38587AFF25E5}"/>
                </a:ext>
              </a:extLst>
            </p:cNvPr>
            <p:cNvSpPr txBox="1"/>
            <p:nvPr/>
          </p:nvSpPr>
          <p:spPr>
            <a:xfrm flipH="1">
              <a:off x="4744873" y="1196736"/>
              <a:ext cx="2809521"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high-risk features and co-morbidities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99" name="TextBox 98">
              <a:extLst>
                <a:ext uri="{FF2B5EF4-FFF2-40B4-BE49-F238E27FC236}">
                  <a16:creationId xmlns:a16="http://schemas.microsoft.com/office/drawing/2014/main" id="{137066EA-2324-4D98-BF89-C15BA403D819}"/>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spTree>
    <p:extLst>
      <p:ext uri="{BB962C8B-B14F-4D97-AF65-F5344CB8AC3E}">
        <p14:creationId xmlns:p14="http://schemas.microsoft.com/office/powerpoint/2010/main" val="30132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4" grpId="0" animBg="1"/>
      <p:bldP spid="76"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Strategies for Lipid Guideline Implementation</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38546" y="6380862"/>
            <a:ext cx="8726112" cy="3693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rPr>
              <a:t>Adapted from: http://jaccjacc.acc.org/Clinical_Document/Cholesterol_GL_Web_Supplement.pdf</a:t>
            </a:r>
          </a:p>
          <a:p>
            <a:pPr lvl="0" defTabSz="914400">
              <a:defRPr/>
            </a:pPr>
            <a:r>
              <a:rPr lang="it-IT" sz="900" dirty="0">
                <a:solidFill>
                  <a:prstClr val="white"/>
                </a:solidFill>
                <a:latin typeface="Arial Narrow" panose="020B0606020202030204" pitchFamily="34" charset="0"/>
              </a:rPr>
              <a:t>Grundy SM, et al. Circulation 2019;139(25):e1082-e1143</a:t>
            </a:r>
            <a:endParaRPr lang="en-CA" sz="900" dirty="0">
              <a:solidFill>
                <a:prstClr val="white"/>
              </a:solidFill>
              <a:latin typeface="Arial Narrow" panose="020B0606020202030204" pitchFamily="34" charset="0"/>
            </a:endParaRPr>
          </a:p>
        </p:txBody>
      </p:sp>
      <p:sp>
        <p:nvSpPr>
          <p:cNvPr id="2" name="TextBox 1">
            <a:extLst>
              <a:ext uri="{FF2B5EF4-FFF2-40B4-BE49-F238E27FC236}">
                <a16:creationId xmlns:a16="http://schemas.microsoft.com/office/drawing/2014/main" id="{3DBCEE82-CCBD-44C7-811D-0C88FE7BC14B}"/>
              </a:ext>
            </a:extLst>
          </p:cNvPr>
          <p:cNvSpPr txBox="1"/>
          <p:nvPr/>
        </p:nvSpPr>
        <p:spPr>
          <a:xfrm>
            <a:off x="306484" y="1090269"/>
            <a:ext cx="8512233" cy="5262979"/>
          </a:xfrm>
          <a:prstGeom prst="rect">
            <a:avLst/>
          </a:prstGeom>
          <a:noFill/>
        </p:spPr>
        <p:txBody>
          <a:bodyPr wrap="square" rtlCol="0">
            <a:spAutoFit/>
          </a:bodyPr>
          <a:lstStyle/>
          <a:p>
            <a:pPr marL="285750" indent="-285750">
              <a:buClr>
                <a:srgbClr val="FFC000"/>
              </a:buClr>
              <a:buFont typeface="Wingdings" panose="05000000000000000000" pitchFamily="2" charset="2"/>
              <a:buChar char="§"/>
            </a:pPr>
            <a:r>
              <a:rPr lang="en-CA" sz="2400" dirty="0">
                <a:latin typeface="Arial Narrow" panose="020B0606020202030204" pitchFamily="34" charset="0"/>
              </a:rPr>
              <a:t>Keep medication regimens simple and provide clear instructions to the patient.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Promote adherence and involve family / care-giver support when applicable.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Lower medication barriers and assess adherence often. </a:t>
            </a:r>
          </a:p>
          <a:p>
            <a:pPr marL="285750" indent="-285750">
              <a:buClr>
                <a:srgbClr val="FFC000"/>
              </a:buClr>
              <a:buFont typeface="Wingdings" panose="05000000000000000000" pitchFamily="2" charset="2"/>
              <a:buChar char="§"/>
            </a:pPr>
            <a:r>
              <a:rPr lang="en-CA" sz="2400" dirty="0">
                <a:latin typeface="Arial Narrow" panose="020B0606020202030204" pitchFamily="34" charset="0"/>
              </a:rPr>
              <a:t>Embed decision support tools into electronic medical records and use technology to identify high-risk patients not receiving appropriate therapy or meeting thresholds. </a:t>
            </a:r>
          </a:p>
          <a:p>
            <a:pPr marL="285750" indent="-285750">
              <a:buClr>
                <a:srgbClr val="FFC000"/>
              </a:buClr>
              <a:buFont typeface="Wingdings" panose="05000000000000000000" pitchFamily="2" charset="2"/>
              <a:buChar char="§"/>
            </a:pPr>
            <a:r>
              <a:rPr lang="en-US" sz="2400" dirty="0">
                <a:latin typeface="Arial Narrow" panose="020B0606020202030204" pitchFamily="34" charset="0"/>
              </a:rPr>
              <a:t>Shared decision making and communication is critical to adherence to lifestyle and drug therapy along with follow-up lipids. </a:t>
            </a:r>
          </a:p>
          <a:p>
            <a:pPr marL="285750" indent="-285750">
              <a:buClr>
                <a:srgbClr val="FFC000"/>
              </a:buClr>
              <a:buFont typeface="Wingdings" panose="05000000000000000000" pitchFamily="2" charset="2"/>
              <a:buChar char="§"/>
            </a:pPr>
            <a:r>
              <a:rPr lang="en-US" sz="2400" dirty="0">
                <a:latin typeface="Arial Narrow" panose="020B0606020202030204" pitchFamily="34" charset="0"/>
              </a:rPr>
              <a:t>Communicate the essential nature of a risk decision involving the evidence, patient characteristics, clinician judgment and after hearing about benefits, risks, and options, the inclusion of patient preference in shared decision-making.</a:t>
            </a:r>
            <a:endParaRPr lang="en-CA" sz="2400" dirty="0">
              <a:latin typeface="Arial Narrow" panose="020B0606020202030204" pitchFamily="34" charset="0"/>
            </a:endParaRPr>
          </a:p>
        </p:txBody>
      </p:sp>
    </p:spTree>
    <p:extLst>
      <p:ext uri="{BB962C8B-B14F-4D97-AF65-F5344CB8AC3E}">
        <p14:creationId xmlns:p14="http://schemas.microsoft.com/office/powerpoint/2010/main" val="105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96939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79060" y="63343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B9B621A7-DD25-40D1-8ACC-D903A13C3A6D}"/>
              </a:ext>
            </a:extLst>
          </p:cNvPr>
          <p:cNvPicPr>
            <a:picLocks noChangeAspect="1"/>
          </p:cNvPicPr>
          <p:nvPr/>
        </p:nvPicPr>
        <p:blipFill>
          <a:blip r:embed="rId3"/>
          <a:stretch>
            <a:fillRect/>
          </a:stretch>
        </p:blipFill>
        <p:spPr>
          <a:xfrm>
            <a:off x="5832247" y="1565051"/>
            <a:ext cx="3261165" cy="3418873"/>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A02BD96A-4A4F-4851-950B-FB95A34477D5}"/>
              </a:ext>
            </a:extLst>
          </p:cNvPr>
          <p:cNvPicPr>
            <a:picLocks noChangeAspect="1"/>
          </p:cNvPicPr>
          <p:nvPr/>
        </p:nvPicPr>
        <p:blipFill>
          <a:blip r:embed="rId4"/>
          <a:stretch>
            <a:fillRect/>
          </a:stretch>
        </p:blipFill>
        <p:spPr>
          <a:xfrm>
            <a:off x="2554849" y="1570390"/>
            <a:ext cx="3210288" cy="4173935"/>
          </a:xfrm>
          <a:prstGeom prst="rect">
            <a:avLst/>
          </a:prstGeom>
          <a:ln>
            <a:noFill/>
          </a:ln>
          <a:effectLst>
            <a:outerShdw blurRad="190500" algn="tl" rotWithShape="0">
              <a:srgbClr val="000000">
                <a:alpha val="70000"/>
              </a:srgbClr>
            </a:outerShdw>
          </a:effec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4" y="788267"/>
            <a:ext cx="4250942" cy="6121955"/>
          </a:xfrm>
          <a:prstGeom prst="rect">
            <a:avLst/>
          </a:prstGeom>
        </p:spPr>
      </p:pic>
    </p:spTree>
    <p:extLst>
      <p:ext uri="{BB962C8B-B14F-4D97-AF65-F5344CB8AC3E}">
        <p14:creationId xmlns:p14="http://schemas.microsoft.com/office/powerpoint/2010/main" val="16291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960" y="775854"/>
            <a:ext cx="4275540" cy="6157379"/>
          </a:xfrm>
          <a:prstGeom prst="rect">
            <a:avLst/>
          </a:prstGeom>
        </p:spPr>
      </p:pic>
      <p:pic>
        <p:nvPicPr>
          <p:cNvPr id="14" name="Picture 13">
            <a:extLst>
              <a:ext uri="{FF2B5EF4-FFF2-40B4-BE49-F238E27FC236}">
                <a16:creationId xmlns:a16="http://schemas.microsoft.com/office/drawing/2014/main" id="{F7014BE8-12AC-4A26-993D-42FB20A77628}"/>
              </a:ext>
            </a:extLst>
          </p:cNvPr>
          <p:cNvPicPr>
            <a:picLocks noChangeAspect="1"/>
          </p:cNvPicPr>
          <p:nvPr/>
        </p:nvPicPr>
        <p:blipFill>
          <a:blip r:embed="rId4"/>
          <a:stretch>
            <a:fillRect/>
          </a:stretch>
        </p:blipFill>
        <p:spPr>
          <a:xfrm>
            <a:off x="5875256" y="1845629"/>
            <a:ext cx="3018527" cy="2638572"/>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E332390F-1C90-4BB6-B73D-20114AE0CA82}"/>
              </a:ext>
            </a:extLst>
          </p:cNvPr>
          <p:cNvPicPr>
            <a:picLocks noChangeAspect="1"/>
          </p:cNvPicPr>
          <p:nvPr/>
        </p:nvPicPr>
        <p:blipFill>
          <a:blip r:embed="rId5"/>
          <a:stretch>
            <a:fillRect/>
          </a:stretch>
        </p:blipFill>
        <p:spPr>
          <a:xfrm>
            <a:off x="2553496" y="1846153"/>
            <a:ext cx="3262128" cy="2089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How frequently do you manage patients with a similar clinical profile in your practice?</a:t>
            </a:r>
          </a:p>
        </p:txBody>
      </p:sp>
    </p:spTree>
    <p:extLst>
      <p:ext uri="{BB962C8B-B14F-4D97-AF65-F5344CB8AC3E}">
        <p14:creationId xmlns:p14="http://schemas.microsoft.com/office/powerpoint/2010/main" val="1895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23704"/>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Which medication would provide Frank with the highest absolute risk reduction?</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14" name="TextBox 13">
            <a:extLst>
              <a:ext uri="{FF2B5EF4-FFF2-40B4-BE49-F238E27FC236}">
                <a16:creationId xmlns:a16="http://schemas.microsoft.com/office/drawing/2014/main" id="{A2AC54BA-C54E-460F-BC7E-72F837603E26}"/>
              </a:ext>
            </a:extLst>
          </p:cNvPr>
          <p:cNvSpPr txBox="1"/>
          <p:nvPr/>
        </p:nvSpPr>
        <p:spPr>
          <a:xfrm>
            <a:off x="1113097" y="3720644"/>
            <a:ext cx="7642860" cy="1815882"/>
          </a:xfrm>
          <a:prstGeom prst="rect">
            <a:avLst/>
          </a:prstGeom>
          <a:noFill/>
        </p:spPr>
        <p:txBody>
          <a:bodyPr wrap="square" rtlCol="0">
            <a:spAutoFit/>
          </a:bodyPr>
          <a:lstStyle/>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Ezetimibe 10 mg OD </a:t>
            </a:r>
          </a:p>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PCSK9 inhibitor </a:t>
            </a:r>
          </a:p>
          <a:p>
            <a:pPr marL="457200" lvl="0" indent="-457200" defTabSz="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Niacin 1000 mg OD</a:t>
            </a:r>
          </a:p>
          <a:p>
            <a:pPr marL="457200" lvl="0" indent="-457200" defTabSz="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Colesevelam</a:t>
            </a:r>
            <a:r>
              <a:rPr lang="en-US" sz="2800" b="1" dirty="0">
                <a:solidFill>
                  <a:prstClr val="black">
                    <a:lumMod val="75000"/>
                    <a:lumOff val="25000"/>
                  </a:prstClr>
                </a:solidFill>
                <a:latin typeface="Arial Narrow" panose="020B0606020202030204" pitchFamily="34" charset="0"/>
              </a:rPr>
              <a:t> 3.75 gm BID</a:t>
            </a:r>
          </a:p>
        </p:txBody>
      </p:sp>
    </p:spTree>
    <p:extLst>
      <p:ext uri="{BB962C8B-B14F-4D97-AF65-F5344CB8AC3E}">
        <p14:creationId xmlns:p14="http://schemas.microsoft.com/office/powerpoint/2010/main" val="17170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175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263534" y="404286"/>
            <a:ext cx="7664335"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PCSK9 Inhibitor</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70558"/>
            <a:ext cx="7964224"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1243390"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sp>
        <p:nvSpPr>
          <p:cNvPr id="18" name="TextBox 17">
            <a:extLst>
              <a:ext uri="{FF2B5EF4-FFF2-40B4-BE49-F238E27FC236}">
                <a16:creationId xmlns:a16="http://schemas.microsoft.com/office/drawing/2014/main" id="{C764D54B-CF09-430A-B6C8-CC04E2B8D739}"/>
              </a:ext>
            </a:extLst>
          </p:cNvPr>
          <p:cNvSpPr txBox="1"/>
          <p:nvPr/>
        </p:nvSpPr>
        <p:spPr>
          <a:xfrm>
            <a:off x="798022" y="1798376"/>
            <a:ext cx="186205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19" name="Picture 18" descr="A person wearing a blue shirt&#10;&#10;Description automatically generated with medium confidence">
            <a:extLst>
              <a:ext uri="{FF2B5EF4-FFF2-40B4-BE49-F238E27FC236}">
                <a16:creationId xmlns:a16="http://schemas.microsoft.com/office/drawing/2014/main" id="{E96215D4-CEA7-4182-B83C-2470E16FC9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3668" y="1476961"/>
            <a:ext cx="3539617" cy="5097546"/>
          </a:xfrm>
          <a:prstGeom prst="rect">
            <a:avLst/>
          </a:prstGeom>
        </p:spPr>
      </p:pic>
      <p:pic>
        <p:nvPicPr>
          <p:cNvPr id="20" name="Picture 19">
            <a:extLst>
              <a:ext uri="{FF2B5EF4-FFF2-40B4-BE49-F238E27FC236}">
                <a16:creationId xmlns:a16="http://schemas.microsoft.com/office/drawing/2014/main" id="{7F3E52E1-53EA-4808-BA47-D0691C6A069D}"/>
              </a:ext>
            </a:extLst>
          </p:cNvPr>
          <p:cNvPicPr>
            <a:picLocks noChangeAspect="1"/>
          </p:cNvPicPr>
          <p:nvPr/>
        </p:nvPicPr>
        <p:blipFill>
          <a:blip r:embed="rId6"/>
          <a:stretch>
            <a:fillRect/>
          </a:stretch>
        </p:blipFill>
        <p:spPr>
          <a:xfrm>
            <a:off x="560320" y="2767071"/>
            <a:ext cx="3539617" cy="2760058"/>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DD4908A4-D877-45AC-B7C0-296F413ED68D}"/>
              </a:ext>
            </a:extLst>
          </p:cNvPr>
          <p:cNvSpPr txBox="1"/>
          <p:nvPr/>
        </p:nvSpPr>
        <p:spPr>
          <a:xfrm>
            <a:off x="4416079" y="1979334"/>
            <a:ext cx="4445288" cy="3631763"/>
          </a:xfrm>
          <a:prstGeom prst="rect">
            <a:avLst/>
          </a:prstGeom>
          <a:noFill/>
        </p:spPr>
        <p:txBody>
          <a:bodyPr wrap="square">
            <a:spAutoFit/>
          </a:bodyPr>
          <a:lstStyle/>
          <a:p>
            <a:pPr algn="ctr" defTabSz="1218987"/>
            <a:r>
              <a:rPr lang="en-US" sz="2000" b="1" dirty="0">
                <a:solidFill>
                  <a:srgbClr val="3C8C9C"/>
                </a:solidFill>
                <a:latin typeface="Arial Narrow" panose="020B0606020202030204" pitchFamily="34" charset="0"/>
              </a:rPr>
              <a:t>Intensification of lipid-lowering therapy with a PCSK9 inhibitor (</a:t>
            </a:r>
            <a:r>
              <a:rPr lang="en-US" sz="2000" b="1" dirty="0" err="1">
                <a:solidFill>
                  <a:srgbClr val="3C8C9C"/>
                </a:solidFill>
                <a:latin typeface="Arial Narrow" panose="020B0606020202030204" pitchFamily="34" charset="0"/>
              </a:rPr>
              <a:t>evolocumab</a:t>
            </a:r>
            <a:r>
              <a:rPr lang="en-US" sz="2000" b="1" dirty="0">
                <a:solidFill>
                  <a:srgbClr val="3C8C9C"/>
                </a:solidFill>
                <a:latin typeface="Arial Narrow" panose="020B0606020202030204" pitchFamily="34" charset="0"/>
              </a:rPr>
              <a:t> or alirocumab) – </a:t>
            </a:r>
            <a:r>
              <a:rPr lang="en-US" sz="2000" b="1" u="sng" dirty="0">
                <a:solidFill>
                  <a:srgbClr val="3C8C9C"/>
                </a:solidFill>
                <a:latin typeface="Arial Narrow" panose="020B0606020202030204" pitchFamily="34" charset="0"/>
              </a:rPr>
              <a:t>with or without the addition of ezetimibe </a:t>
            </a:r>
            <a:r>
              <a:rPr lang="en-US" sz="2000" b="1" dirty="0">
                <a:solidFill>
                  <a:srgbClr val="3C8C9C"/>
                </a:solidFill>
                <a:latin typeface="Arial Narrow" panose="020B0606020202030204" pitchFamily="34" charset="0"/>
              </a:rPr>
              <a:t>– for secondary CV prevention patients shown to </a:t>
            </a:r>
            <a:r>
              <a:rPr lang="en-US" sz="2000" b="1" u="sng" dirty="0">
                <a:solidFill>
                  <a:srgbClr val="3C8C9C"/>
                </a:solidFill>
                <a:latin typeface="Arial Narrow" panose="020B0606020202030204" pitchFamily="34" charset="0"/>
              </a:rPr>
              <a:t>derive the largest benefit from PSCK9 inhibitor therapy</a:t>
            </a:r>
            <a:r>
              <a:rPr lang="en-US" sz="2000" b="1" dirty="0">
                <a:solidFill>
                  <a:srgbClr val="3C8C9C"/>
                </a:solidFill>
                <a:latin typeface="Arial Narrow" panose="020B0606020202030204" pitchFamily="34" charset="0"/>
              </a:rPr>
              <a:t> </a:t>
            </a:r>
            <a:r>
              <a:rPr lang="en-US" sz="2000" b="1" dirty="0">
                <a:solidFill>
                  <a:schemeClr val="tx1">
                    <a:lumMod val="65000"/>
                    <a:lumOff val="35000"/>
                  </a:schemeClr>
                </a:solidFill>
                <a:latin typeface="Arial Narrow" panose="020B0606020202030204" pitchFamily="34" charset="0"/>
              </a:rPr>
              <a:t>in whom LDL-C remains ≥ 1.8 mmol/L (or non-HDL-C ≥ 2.4 mmol/L or </a:t>
            </a:r>
            <a:r>
              <a:rPr lang="en-US" sz="2000" b="1" dirty="0" err="1">
                <a:solidFill>
                  <a:schemeClr val="tx1">
                    <a:lumMod val="65000"/>
                    <a:lumOff val="35000"/>
                  </a:schemeClr>
                </a:solidFill>
                <a:latin typeface="Arial Narrow" panose="020B0606020202030204" pitchFamily="34" charset="0"/>
              </a:rPr>
              <a:t>ApoB</a:t>
            </a:r>
            <a:r>
              <a:rPr lang="en-US" sz="2000" b="1" dirty="0">
                <a:solidFill>
                  <a:schemeClr val="tx1">
                    <a:lumMod val="65000"/>
                    <a:lumOff val="35000"/>
                  </a:schemeClr>
                </a:solidFill>
                <a:latin typeface="Arial Narrow" panose="020B0606020202030204" pitchFamily="34" charset="0"/>
              </a:rPr>
              <a:t> ≥ 0.7 g/L) is recommended</a:t>
            </a:r>
          </a:p>
          <a:p>
            <a:pPr algn="ctr" defTabSz="1218987"/>
            <a:r>
              <a:rPr lang="en-US" sz="2000" dirty="0">
                <a:solidFill>
                  <a:schemeClr val="tx1">
                    <a:lumMod val="65000"/>
                    <a:lumOff val="35000"/>
                  </a:schemeClr>
                </a:solidFill>
                <a:latin typeface="Arial Narrow" panose="020B0606020202030204" pitchFamily="34" charset="0"/>
              </a:rPr>
              <a:t>on maximally tolerated statin dose. </a:t>
            </a:r>
          </a:p>
          <a:p>
            <a:pPr algn="ctr" defTabSz="1218987"/>
            <a:r>
              <a:rPr lang="en-US" sz="1400" i="1" dirty="0">
                <a:solidFill>
                  <a:schemeClr val="tx1">
                    <a:lumMod val="65000"/>
                    <a:lumOff val="35000"/>
                  </a:schemeClr>
                </a:solidFill>
                <a:latin typeface="Arial Narrow" panose="020B0606020202030204" pitchFamily="34" charset="0"/>
              </a:rPr>
              <a:t>(Strong Recommendation; Moderate-Quality Evidence)</a:t>
            </a:r>
          </a:p>
          <a:p>
            <a:pPr algn="ctr" defTabSz="1218987"/>
            <a:endParaRPr lang="en-US" sz="16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683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286028"/>
            <a:ext cx="9139957"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Benefit of </a:t>
            </a: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Evolocumab</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High-Risk MI Subgroups</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Sabatine et al Circulation 2018;138:756-66</a:t>
            </a:r>
          </a:p>
        </p:txBody>
      </p:sp>
      <p:sp>
        <p:nvSpPr>
          <p:cNvPr id="31" name="TextBox 30">
            <a:extLst>
              <a:ext uri="{FF2B5EF4-FFF2-40B4-BE49-F238E27FC236}">
                <a16:creationId xmlns:a16="http://schemas.microsoft.com/office/drawing/2014/main" id="{5AA7EEB9-9F19-4029-B292-3E4CEAF46E1E}"/>
              </a:ext>
            </a:extLst>
          </p:cNvPr>
          <p:cNvSpPr txBox="1"/>
          <p:nvPr/>
        </p:nvSpPr>
        <p:spPr>
          <a:xfrm>
            <a:off x="-129195" y="1274425"/>
            <a:ext cx="9450800" cy="953748"/>
          </a:xfrm>
          <a:prstGeom prst="rect">
            <a:avLst/>
          </a:prstGeom>
          <a:noFill/>
        </p:spPr>
        <p:txBody>
          <a:bodyPr wrap="square" lIns="91043" tIns="45542" rIns="91043" bIns="45542" rtlCol="0">
            <a:spAutoFit/>
          </a:bodyPr>
          <a:lstStyle/>
          <a:p>
            <a:pPr algn="ctr" fontAlgn="base">
              <a:spcBef>
                <a:spcPct val="0"/>
              </a:spcBef>
              <a:spcAft>
                <a:spcPct val="0"/>
              </a:spcAft>
            </a:pPr>
            <a:r>
              <a:rPr lang="en-CA" sz="2800" b="1" dirty="0">
                <a:solidFill>
                  <a:srgbClr val="35737F"/>
                </a:solidFill>
                <a:latin typeface="Arial Narrow" panose="020B0606020202030204" pitchFamily="34" charset="0"/>
              </a:rPr>
              <a:t>N=22,351 with Prior MI </a:t>
            </a:r>
            <a:r>
              <a:rPr lang="en-CA" sz="2800" b="1" dirty="0">
                <a:solidFill>
                  <a:srgbClr val="35737F"/>
                </a:solidFill>
                <a:latin typeface="Arial Narrow" panose="020B0606020202030204" pitchFamily="34" charset="0"/>
                <a:cs typeface="Arial"/>
              </a:rPr>
              <a:t>→ </a:t>
            </a:r>
            <a:r>
              <a:rPr lang="en-CA" sz="2800" b="1" dirty="0">
                <a:solidFill>
                  <a:srgbClr val="35737F"/>
                </a:solidFill>
                <a:latin typeface="Arial Narrow" panose="020B0606020202030204" pitchFamily="34" charset="0"/>
              </a:rPr>
              <a:t>median </a:t>
            </a:r>
            <a:r>
              <a:rPr lang="en-US" sz="2800" b="1" dirty="0">
                <a:solidFill>
                  <a:srgbClr val="35737F"/>
                </a:solidFill>
                <a:latin typeface="Arial Narrow" panose="020B0606020202030204" pitchFamily="34" charset="0"/>
              </a:rPr>
              <a:t>~3 (1, 7) </a:t>
            </a:r>
            <a:r>
              <a:rPr lang="en-US" sz="2800" b="1" dirty="0" err="1">
                <a:solidFill>
                  <a:srgbClr val="35737F"/>
                </a:solidFill>
                <a:latin typeface="Arial Narrow" panose="020B0606020202030204" pitchFamily="34" charset="0"/>
              </a:rPr>
              <a:t>yrs</a:t>
            </a:r>
            <a:r>
              <a:rPr lang="en-US" sz="2800" b="1" dirty="0">
                <a:solidFill>
                  <a:srgbClr val="35737F"/>
                </a:solidFill>
                <a:latin typeface="Arial Narrow" panose="020B0606020202030204" pitchFamily="34" charset="0"/>
              </a:rPr>
              <a:t> ago</a:t>
            </a:r>
          </a:p>
          <a:p>
            <a:pPr algn="ctr" fontAlgn="base">
              <a:spcBef>
                <a:spcPct val="0"/>
              </a:spcBef>
              <a:spcAft>
                <a:spcPct val="0"/>
              </a:spcAft>
            </a:pPr>
            <a:endParaRPr lang="en-US" sz="2800" b="1" dirty="0">
              <a:solidFill>
                <a:srgbClr val="35737F"/>
              </a:solidFill>
              <a:latin typeface="Arial Narrow" panose="020B0606020202030204" pitchFamily="34" charset="0"/>
            </a:endParaRPr>
          </a:p>
        </p:txBody>
      </p:sp>
      <p:sp>
        <p:nvSpPr>
          <p:cNvPr id="32" name="TextBox 31">
            <a:extLst>
              <a:ext uri="{FF2B5EF4-FFF2-40B4-BE49-F238E27FC236}">
                <a16:creationId xmlns:a16="http://schemas.microsoft.com/office/drawing/2014/main" id="{DC5E4FE9-D3BF-41C2-A835-F23C47B580CD}"/>
              </a:ext>
            </a:extLst>
          </p:cNvPr>
          <p:cNvSpPr txBox="1"/>
          <p:nvPr/>
        </p:nvSpPr>
        <p:spPr>
          <a:xfrm>
            <a:off x="1897654" y="5311970"/>
            <a:ext cx="5397101" cy="707527"/>
          </a:xfrm>
          <a:prstGeom prst="rect">
            <a:avLst/>
          </a:prstGeom>
          <a:solidFill>
            <a:srgbClr val="DAEAE9"/>
          </a:solidFill>
          <a:ln w="38100">
            <a:noFill/>
          </a:ln>
          <a:effectLst>
            <a:outerShdw blurRad="50800" dist="38100" dir="2700000" algn="tl" rotWithShape="0">
              <a:prstClr val="black">
                <a:alpha val="40000"/>
              </a:prstClr>
            </a:outerShdw>
          </a:effectLst>
        </p:spPr>
        <p:txBody>
          <a:bodyPr wrap="square" lIns="91043" tIns="45542" rIns="91043" bIns="45542" rtlCol="0">
            <a:spAutoFit/>
          </a:bodyPr>
          <a:lstStyle/>
          <a:p>
            <a:pPr algn="ctr" fontAlgn="base">
              <a:spcBef>
                <a:spcPct val="0"/>
              </a:spcBef>
              <a:spcAft>
                <a:spcPct val="0"/>
              </a:spcAft>
            </a:pPr>
            <a:r>
              <a:rPr lang="en-CA" sz="2000" b="1">
                <a:solidFill>
                  <a:srgbClr val="000000"/>
                </a:solidFill>
                <a:latin typeface="Arial Narrow" pitchFamily="34" charset="0"/>
              </a:rPr>
              <a:t>MI patients with ≥1 High-Risk Feature: </a:t>
            </a:r>
          </a:p>
          <a:p>
            <a:pPr algn="ctr" fontAlgn="base">
              <a:spcBef>
                <a:spcPct val="0"/>
              </a:spcBef>
              <a:spcAft>
                <a:spcPct val="0"/>
              </a:spcAft>
            </a:pPr>
            <a:r>
              <a:rPr lang="en-CA" sz="2000" b="1">
                <a:solidFill>
                  <a:srgbClr val="000000"/>
                </a:solidFill>
                <a:latin typeface="Arial Narrow" panose="020B0606020202030204" pitchFamily="34" charset="0"/>
                <a:cs typeface="Arial"/>
              </a:rPr>
              <a:t>Estimated ARR</a:t>
            </a:r>
            <a:r>
              <a:rPr lang="en-CA" sz="2000" b="1" baseline="-25000">
                <a:solidFill>
                  <a:srgbClr val="000000"/>
                </a:solidFill>
                <a:latin typeface="Arial Narrow" panose="020B0606020202030204" pitchFamily="34" charset="0"/>
                <a:cs typeface="Arial"/>
              </a:rPr>
              <a:t>5 years</a:t>
            </a:r>
            <a:r>
              <a:rPr lang="en-CA" sz="2000" b="1">
                <a:solidFill>
                  <a:srgbClr val="000000"/>
                </a:solidFill>
                <a:latin typeface="Arial Narrow" panose="020B0606020202030204" pitchFamily="34" charset="0"/>
                <a:cs typeface="Arial"/>
              </a:rPr>
              <a:t>=5% or NNT</a:t>
            </a:r>
            <a:r>
              <a:rPr lang="en-CA" sz="2000" b="1" baseline="-25000">
                <a:solidFill>
                  <a:srgbClr val="000000"/>
                </a:solidFill>
                <a:latin typeface="Arial Narrow" panose="020B0606020202030204" pitchFamily="34" charset="0"/>
                <a:cs typeface="Arial"/>
              </a:rPr>
              <a:t>5 years</a:t>
            </a:r>
            <a:r>
              <a:rPr lang="en-CA" sz="2000" b="1">
                <a:solidFill>
                  <a:srgbClr val="000000"/>
                </a:solidFill>
                <a:latin typeface="Arial Narrow" panose="020B0606020202030204" pitchFamily="34" charset="0"/>
                <a:cs typeface="Arial"/>
              </a:rPr>
              <a:t>~20</a:t>
            </a:r>
            <a:endParaRPr lang="en-US" sz="2000" b="1">
              <a:solidFill>
                <a:srgbClr val="000000"/>
              </a:solidFill>
              <a:latin typeface="Arial Narrow" pitchFamily="34" charset="0"/>
            </a:endParaRPr>
          </a:p>
        </p:txBody>
      </p:sp>
      <p:pic>
        <p:nvPicPr>
          <p:cNvPr id="3" name="Picture 2" descr="Chart&#10;&#10;Description automatically generated">
            <a:extLst>
              <a:ext uri="{FF2B5EF4-FFF2-40B4-BE49-F238E27FC236}">
                <a16:creationId xmlns:a16="http://schemas.microsoft.com/office/drawing/2014/main" id="{A48B496E-8DB0-44D5-86FE-8A274CD61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 y="1814735"/>
            <a:ext cx="9144000" cy="3378769"/>
          </a:xfrm>
          <a:prstGeom prst="rect">
            <a:avLst/>
          </a:prstGeom>
        </p:spPr>
      </p:pic>
    </p:spTree>
    <p:extLst>
      <p:ext uri="{BB962C8B-B14F-4D97-AF65-F5344CB8AC3E}">
        <p14:creationId xmlns:p14="http://schemas.microsoft.com/office/powerpoint/2010/main" val="5450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162917"/>
            <a:ext cx="9139957"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 FOURIER Sub Analysis, Patients Treated with </a:t>
            </a:r>
            <a:r>
              <a:rPr kumimoji="0" lang="en-US" sz="2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Evolocumab</a:t>
            </a: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within </a:t>
            </a:r>
            <a:b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 Year of Their Most Recent MI, Demonstrated a 25% Risk Reduction</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0" y="6214218"/>
            <a:ext cx="8726037"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Remote</a:t>
            </a:r>
            <a:r>
              <a:rPr lang="fr-FR" sz="900" dirty="0">
                <a:solidFill>
                  <a:schemeClr val="bg1"/>
                </a:solidFill>
                <a:latin typeface="Arial Narrow" panose="020B0606020202030204" pitchFamily="34" charset="0"/>
              </a:rPr>
              <a:t> MI </a:t>
            </a:r>
            <a:r>
              <a:rPr lang="fr-FR" sz="900" dirty="0" err="1">
                <a:solidFill>
                  <a:schemeClr val="bg1"/>
                </a:solidFill>
                <a:latin typeface="Arial Narrow" panose="020B0606020202030204" pitchFamily="34" charset="0"/>
              </a:rPr>
              <a:t>is</a:t>
            </a:r>
            <a:r>
              <a:rPr lang="fr-FR" sz="900" dirty="0">
                <a:solidFill>
                  <a:schemeClr val="bg1"/>
                </a:solidFill>
                <a:latin typeface="Arial Narrow" panose="020B0606020202030204" pitchFamily="34" charset="0"/>
              </a:rPr>
              <a:t> &gt; 12 </a:t>
            </a:r>
            <a:r>
              <a:rPr lang="fr-FR" sz="900" dirty="0" err="1">
                <a:solidFill>
                  <a:schemeClr val="bg1"/>
                </a:solidFill>
                <a:latin typeface="Arial Narrow" panose="020B0606020202030204" pitchFamily="34" charset="0"/>
              </a:rPr>
              <a:t>months</a:t>
            </a:r>
            <a:r>
              <a:rPr lang="fr-FR" sz="900" dirty="0">
                <a:solidFill>
                  <a:schemeClr val="bg1"/>
                </a:solidFill>
                <a:latin typeface="Arial Narrow" panose="020B0606020202030204" pitchFamily="34" charset="0"/>
              </a:rPr>
              <a:t>; ARR = 1.3%. Patients </a:t>
            </a:r>
            <a:r>
              <a:rPr lang="fr-FR" sz="900" dirty="0" err="1">
                <a:solidFill>
                  <a:schemeClr val="bg1"/>
                </a:solidFill>
                <a:latin typeface="Arial Narrow" panose="020B0606020202030204" pitchFamily="34" charset="0"/>
              </a:rPr>
              <a:t>received</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statin</a:t>
            </a:r>
            <a:r>
              <a:rPr lang="fr-FR" sz="900" dirty="0">
                <a:solidFill>
                  <a:schemeClr val="bg1"/>
                </a:solidFill>
                <a:latin typeface="Arial Narrow" panose="020B0606020202030204" pitchFamily="34" charset="0"/>
              </a:rPr>
              <a:t> background </a:t>
            </a:r>
            <a:r>
              <a:rPr lang="fr-FR" sz="900" dirty="0" err="1">
                <a:solidFill>
                  <a:schemeClr val="bg1"/>
                </a:solidFill>
                <a:latin typeface="Arial Narrow" panose="020B0606020202030204" pitchFamily="34" charset="0"/>
              </a:rPr>
              <a:t>therapy</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with</a:t>
            </a:r>
            <a:r>
              <a:rPr lang="fr-FR" sz="900" dirty="0">
                <a:solidFill>
                  <a:schemeClr val="bg1"/>
                </a:solidFill>
                <a:latin typeface="Arial Narrow" panose="020B0606020202030204" pitchFamily="34" charset="0"/>
              </a:rPr>
              <a:t> 77% in the </a:t>
            </a:r>
            <a:r>
              <a:rPr lang="fr-FR" sz="900" dirty="0" err="1">
                <a:solidFill>
                  <a:schemeClr val="bg1"/>
                </a:solidFill>
                <a:latin typeface="Arial Narrow" panose="020B0606020202030204" pitchFamily="34" charset="0"/>
              </a:rPr>
              <a:t>recent</a:t>
            </a:r>
            <a:r>
              <a:rPr lang="fr-FR" sz="900" dirty="0">
                <a:solidFill>
                  <a:schemeClr val="bg1"/>
                </a:solidFill>
                <a:latin typeface="Arial Narrow" panose="020B0606020202030204" pitchFamily="34" charset="0"/>
              </a:rPr>
              <a:t> MI group and 69% in the </a:t>
            </a:r>
            <a:r>
              <a:rPr lang="fr-FR" sz="900" dirty="0" err="1">
                <a:solidFill>
                  <a:schemeClr val="bg1"/>
                </a:solidFill>
                <a:latin typeface="Arial Narrow" panose="020B0606020202030204" pitchFamily="34" charset="0"/>
              </a:rPr>
              <a:t>remote</a:t>
            </a:r>
            <a:r>
              <a:rPr lang="fr-FR" sz="900" dirty="0">
                <a:solidFill>
                  <a:schemeClr val="bg1"/>
                </a:solidFill>
                <a:latin typeface="Arial Narrow" panose="020B0606020202030204" pitchFamily="34" charset="0"/>
              </a:rPr>
              <a:t> MI group on high-</a:t>
            </a:r>
            <a:r>
              <a:rPr lang="fr-FR" sz="900" dirty="0" err="1">
                <a:solidFill>
                  <a:schemeClr val="bg1"/>
                </a:solidFill>
                <a:latin typeface="Arial Narrow" panose="020B0606020202030204" pitchFamily="34" charset="0"/>
              </a:rPr>
              <a:t>intensity</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statins</a:t>
            </a:r>
            <a:r>
              <a:rPr lang="fr-FR" sz="9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ARR = </a:t>
            </a:r>
            <a:r>
              <a:rPr lang="fr-FR" sz="900" dirty="0" err="1">
                <a:solidFill>
                  <a:schemeClr val="bg1"/>
                </a:solidFill>
                <a:latin typeface="Arial Narrow" panose="020B0606020202030204" pitchFamily="34" charset="0"/>
              </a:rPr>
              <a:t>absolute</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risk</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reduction</a:t>
            </a:r>
            <a:r>
              <a:rPr lang="fr-FR" sz="900" dirty="0">
                <a:solidFill>
                  <a:schemeClr val="bg1"/>
                </a:solidFill>
                <a:latin typeface="Arial Narrow" panose="020B0606020202030204" pitchFamily="34" charset="0"/>
              </a:rPr>
              <a:t>; CI = confidence </a:t>
            </a:r>
            <a:r>
              <a:rPr lang="fr-FR" sz="900" dirty="0" err="1">
                <a:solidFill>
                  <a:schemeClr val="bg1"/>
                </a:solidFill>
                <a:latin typeface="Arial Narrow" panose="020B0606020202030204" pitchFamily="34" charset="0"/>
              </a:rPr>
              <a:t>interval</a:t>
            </a:r>
            <a:r>
              <a:rPr lang="fr-FR" sz="900" dirty="0">
                <a:solidFill>
                  <a:schemeClr val="bg1"/>
                </a:solidFill>
                <a:latin typeface="Arial Narrow" panose="020B0606020202030204" pitchFamily="34" charset="0"/>
              </a:rPr>
              <a:t>; CV = </a:t>
            </a:r>
            <a:r>
              <a:rPr lang="fr-FR" sz="900" dirty="0" err="1">
                <a:solidFill>
                  <a:schemeClr val="bg1"/>
                </a:solidFill>
                <a:latin typeface="Arial Narrow" panose="020B0606020202030204" pitchFamily="34" charset="0"/>
              </a:rPr>
              <a:t>cardiovascular</a:t>
            </a:r>
            <a:r>
              <a:rPr lang="fr-FR" sz="900" dirty="0">
                <a:solidFill>
                  <a:schemeClr val="bg1"/>
                </a:solidFill>
                <a:latin typeface="Arial Narrow" panose="020B0606020202030204" pitchFamily="34" charset="0"/>
              </a:rPr>
              <a:t>; HR = </a:t>
            </a:r>
            <a:r>
              <a:rPr lang="fr-FR" sz="900" dirty="0" err="1">
                <a:solidFill>
                  <a:schemeClr val="bg1"/>
                </a:solidFill>
                <a:latin typeface="Arial Narrow" panose="020B0606020202030204" pitchFamily="34" charset="0"/>
              </a:rPr>
              <a:t>hazard</a:t>
            </a:r>
            <a:r>
              <a:rPr lang="fr-FR" sz="900" dirty="0">
                <a:solidFill>
                  <a:schemeClr val="bg1"/>
                </a:solidFill>
                <a:latin typeface="Arial Narrow" panose="020B0606020202030204" pitchFamily="34" charset="0"/>
              </a:rPr>
              <a:t> ratio; KM = Kaplan-Meier; MI = </a:t>
            </a:r>
            <a:r>
              <a:rPr lang="fr-FR" sz="900" dirty="0" err="1">
                <a:solidFill>
                  <a:schemeClr val="bg1"/>
                </a:solidFill>
                <a:latin typeface="Arial Narrow" panose="020B0606020202030204" pitchFamily="34" charset="0"/>
              </a:rPr>
              <a:t>myocardial</a:t>
            </a:r>
            <a:r>
              <a:rPr lang="fr-FR" sz="900" dirty="0">
                <a:solidFill>
                  <a:schemeClr val="bg1"/>
                </a:solidFill>
                <a:latin typeface="Arial Narrow" panose="020B0606020202030204" pitchFamily="34" charset="0"/>
              </a:rPr>
              <a:t> </a:t>
            </a:r>
            <a:r>
              <a:rPr lang="fr-FR" sz="900" dirty="0" err="1">
                <a:solidFill>
                  <a:schemeClr val="bg1"/>
                </a:solidFill>
                <a:latin typeface="Arial Narrow" panose="020B0606020202030204" pitchFamily="34" charset="0"/>
              </a:rPr>
              <a:t>infarction</a:t>
            </a:r>
            <a:r>
              <a:rPr lang="fr-FR" sz="900" dirty="0">
                <a:solidFill>
                  <a:schemeClr val="bg1"/>
                </a:solidFill>
                <a:latin typeface="Arial Narrow" panose="020B0606020202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Gencer</a:t>
            </a:r>
            <a:r>
              <a:rPr lang="fr-FR" sz="900" dirty="0">
                <a:solidFill>
                  <a:schemeClr val="bg1"/>
                </a:solidFill>
                <a:latin typeface="Arial Narrow" panose="020B0606020202030204" pitchFamily="34" charset="0"/>
              </a:rPr>
              <a:t> B, et al. JAMA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2020 </a:t>
            </a:r>
            <a:r>
              <a:rPr lang="fr-FR" sz="900" dirty="0" err="1">
                <a:solidFill>
                  <a:schemeClr val="bg1"/>
                </a:solidFill>
                <a:latin typeface="Arial Narrow" panose="020B0606020202030204" pitchFamily="34" charset="0"/>
              </a:rPr>
              <a:t>doi</a:t>
            </a:r>
            <a:r>
              <a:rPr lang="fr-FR" sz="900" dirty="0">
                <a:solidFill>
                  <a:schemeClr val="bg1"/>
                </a:solidFill>
                <a:latin typeface="Arial Narrow" panose="020B0606020202030204" pitchFamily="34" charset="0"/>
              </a:rPr>
              <a:t>: 10.1001/jamacardio.2020.0882.</a:t>
            </a:r>
          </a:p>
        </p:txBody>
      </p:sp>
      <p:sp>
        <p:nvSpPr>
          <p:cNvPr id="10" name="Rectangle 9">
            <a:extLst>
              <a:ext uri="{FF2B5EF4-FFF2-40B4-BE49-F238E27FC236}">
                <a16:creationId xmlns:a16="http://schemas.microsoft.com/office/drawing/2014/main" id="{284EEBD1-2865-4C9E-894D-CA9B6BFE5742}"/>
              </a:ext>
            </a:extLst>
          </p:cNvPr>
          <p:cNvSpPr/>
          <p:nvPr/>
        </p:nvSpPr>
        <p:spPr>
          <a:xfrm>
            <a:off x="141870" y="1321555"/>
            <a:ext cx="8670790" cy="848146"/>
          </a:xfrm>
          <a:prstGeom prst="rect">
            <a:avLst/>
          </a:prstGeom>
          <a:noFill/>
        </p:spPr>
        <p:txBody>
          <a:bodyPr wrap="square" lIns="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Key Secondary Endpoint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(Composite of CV Death, MI, or Stroke)</a:t>
            </a:r>
          </a:p>
        </p:txBody>
      </p:sp>
      <p:graphicFrame>
        <p:nvGraphicFramePr>
          <p:cNvPr id="27" name="Chart 26">
            <a:extLst>
              <a:ext uri="{FF2B5EF4-FFF2-40B4-BE49-F238E27FC236}">
                <a16:creationId xmlns:a16="http://schemas.microsoft.com/office/drawing/2014/main" id="{1FDAE80B-36CC-4740-8659-864582B4D2F4}"/>
              </a:ext>
            </a:extLst>
          </p:cNvPr>
          <p:cNvGraphicFramePr>
            <a:graphicFrameLocks/>
          </p:cNvGraphicFramePr>
          <p:nvPr>
            <p:extLst>
              <p:ext uri="{D42A27DB-BD31-4B8C-83A1-F6EECF244321}">
                <p14:modId xmlns:p14="http://schemas.microsoft.com/office/powerpoint/2010/main" val="2503531715"/>
              </p:ext>
            </p:extLst>
          </p:nvPr>
        </p:nvGraphicFramePr>
        <p:xfrm>
          <a:off x="-18109" y="2131964"/>
          <a:ext cx="9464040" cy="370332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129">
            <a:extLst>
              <a:ext uri="{FF2B5EF4-FFF2-40B4-BE49-F238E27FC236}">
                <a16:creationId xmlns:a16="http://schemas.microsoft.com/office/drawing/2014/main" id="{8B1274FB-527A-4AA6-9FE2-867AB8B7CF19}"/>
              </a:ext>
            </a:extLst>
          </p:cNvPr>
          <p:cNvSpPr>
            <a:spLocks noChangeArrowheads="1"/>
          </p:cNvSpPr>
          <p:nvPr/>
        </p:nvSpPr>
        <p:spPr bwMode="auto">
          <a:xfrm rot="16200000">
            <a:off x="-821589" y="3583085"/>
            <a:ext cx="21331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b="1" i="0" u="none" strike="noStrike" kern="1200" cap="none" spc="0" normalizeH="0" baseline="0" noProof="0" dirty="0">
                <a:ln>
                  <a:noFill/>
                </a:ln>
                <a:solidFill>
                  <a:srgbClr val="000000"/>
                </a:solidFill>
                <a:effectLst/>
                <a:uLnTx/>
                <a:uFillTx/>
                <a:latin typeface="Arial Narrow" panose="020B0606020202030204" pitchFamily="34" charset="0"/>
              </a:rPr>
              <a:t>3-Year KM Event Rate</a:t>
            </a:r>
          </a:p>
        </p:txBody>
      </p:sp>
      <p:sp>
        <p:nvSpPr>
          <p:cNvPr id="29" name="Rectangle 314">
            <a:extLst>
              <a:ext uri="{FF2B5EF4-FFF2-40B4-BE49-F238E27FC236}">
                <a16:creationId xmlns:a16="http://schemas.microsoft.com/office/drawing/2014/main" id="{F9FAC35F-2E03-492B-AE0A-D51FC1BCA823}"/>
              </a:ext>
            </a:extLst>
          </p:cNvPr>
          <p:cNvSpPr>
            <a:spLocks noChangeArrowheads="1"/>
          </p:cNvSpPr>
          <p:nvPr/>
        </p:nvSpPr>
        <p:spPr bwMode="auto">
          <a:xfrm>
            <a:off x="3750638" y="5660149"/>
            <a:ext cx="21107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Narrow" panose="020B0606020202030204" pitchFamily="34" charset="0"/>
              </a:rPr>
              <a:t>Analysis Time (Days)</a:t>
            </a:r>
          </a:p>
        </p:txBody>
      </p:sp>
      <p:sp>
        <p:nvSpPr>
          <p:cNvPr id="30" name="TextBox 29">
            <a:extLst>
              <a:ext uri="{FF2B5EF4-FFF2-40B4-BE49-F238E27FC236}">
                <a16:creationId xmlns:a16="http://schemas.microsoft.com/office/drawing/2014/main" id="{2EBD6091-0AD8-4CB9-A8F1-0D81BFC5938D}"/>
              </a:ext>
            </a:extLst>
          </p:cNvPr>
          <p:cNvSpPr txBox="1"/>
          <p:nvPr/>
        </p:nvSpPr>
        <p:spPr>
          <a:xfrm>
            <a:off x="7837249" y="331843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7777"/>
                </a:solidFill>
                <a:effectLst/>
                <a:uLnTx/>
                <a:uFillTx/>
                <a:latin typeface="Arial Narrow" panose="020B0606020202030204" pitchFamily="34" charset="0"/>
              </a:rPr>
              <a:t>10.9%</a:t>
            </a:r>
          </a:p>
        </p:txBody>
      </p:sp>
      <p:sp>
        <p:nvSpPr>
          <p:cNvPr id="31" name="TextBox 30">
            <a:extLst>
              <a:ext uri="{FF2B5EF4-FFF2-40B4-BE49-F238E27FC236}">
                <a16:creationId xmlns:a16="http://schemas.microsoft.com/office/drawing/2014/main" id="{CB700B9E-20CD-4794-883C-C16038A27391}"/>
              </a:ext>
            </a:extLst>
          </p:cNvPr>
          <p:cNvSpPr txBox="1"/>
          <p:nvPr/>
        </p:nvSpPr>
        <p:spPr>
          <a:xfrm>
            <a:off x="8137840" y="4183079"/>
            <a:ext cx="617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Narrow" panose="020B0606020202030204" pitchFamily="34" charset="0"/>
              </a:rPr>
              <a:t>7.7%</a:t>
            </a:r>
          </a:p>
        </p:txBody>
      </p:sp>
      <p:sp>
        <p:nvSpPr>
          <p:cNvPr id="32" name="TextBox 1">
            <a:extLst>
              <a:ext uri="{FF2B5EF4-FFF2-40B4-BE49-F238E27FC236}">
                <a16:creationId xmlns:a16="http://schemas.microsoft.com/office/drawing/2014/main" id="{FB314614-05E9-45CB-8F23-A677969C8A4D}"/>
              </a:ext>
            </a:extLst>
          </p:cNvPr>
          <p:cNvSpPr txBox="1"/>
          <p:nvPr/>
        </p:nvSpPr>
        <p:spPr>
          <a:xfrm>
            <a:off x="6092498" y="4658604"/>
            <a:ext cx="3279283" cy="584775"/>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For recent MI: ARR =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	       NNT</a:t>
            </a:r>
            <a:r>
              <a:rPr kumimoji="0" lang="en-US" sz="1600" b="0" i="0" u="none" strike="noStrike" kern="1200" cap="none" spc="0" normalizeH="0" baseline="-25000" noProof="0">
                <a:ln>
                  <a:noFill/>
                </a:ln>
                <a:solidFill>
                  <a:srgbClr val="000000"/>
                </a:solidFill>
                <a:effectLst/>
                <a:uLnTx/>
                <a:uFillTx/>
                <a:latin typeface="Arial Narrow" panose="020B0606020202030204" pitchFamily="34" charset="0"/>
              </a:rPr>
              <a:t>3y  </a:t>
            </a:r>
            <a:r>
              <a:rPr kumimoji="0" lang="en-US" sz="1600" b="0" i="0" u="none" strike="noStrike" kern="1200" cap="none" spc="0" normalizeH="0" baseline="0" noProof="0">
                <a:ln>
                  <a:noFill/>
                </a:ln>
                <a:solidFill>
                  <a:srgbClr val="000000"/>
                </a:solidFill>
                <a:effectLst/>
                <a:uLnTx/>
                <a:uFillTx/>
                <a:latin typeface="Arial Narrow" panose="020B0606020202030204" pitchFamily="34" charset="0"/>
              </a:rPr>
              <a:t>= 31</a:t>
            </a:r>
          </a:p>
        </p:txBody>
      </p:sp>
      <p:sp>
        <p:nvSpPr>
          <p:cNvPr id="33" name="TextBox 32">
            <a:extLst>
              <a:ext uri="{FF2B5EF4-FFF2-40B4-BE49-F238E27FC236}">
                <a16:creationId xmlns:a16="http://schemas.microsoft.com/office/drawing/2014/main" id="{4CD2B452-0C26-4E1B-9C41-3BEE8C4CD001}"/>
              </a:ext>
            </a:extLst>
          </p:cNvPr>
          <p:cNvSpPr txBox="1"/>
          <p:nvPr/>
        </p:nvSpPr>
        <p:spPr>
          <a:xfrm>
            <a:off x="1393135" y="2269490"/>
            <a:ext cx="376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arrow" panose="020B0606020202030204" pitchFamily="34" charset="0"/>
            </a:endParaRPr>
          </a:p>
        </p:txBody>
      </p:sp>
      <p:grpSp>
        <p:nvGrpSpPr>
          <p:cNvPr id="34" name="Group 33">
            <a:extLst>
              <a:ext uri="{FF2B5EF4-FFF2-40B4-BE49-F238E27FC236}">
                <a16:creationId xmlns:a16="http://schemas.microsoft.com/office/drawing/2014/main" id="{0788C2DA-1166-429B-BAF0-084003907B17}"/>
              </a:ext>
            </a:extLst>
          </p:cNvPr>
          <p:cNvGrpSpPr/>
          <p:nvPr/>
        </p:nvGrpSpPr>
        <p:grpSpPr>
          <a:xfrm>
            <a:off x="1375900" y="2310604"/>
            <a:ext cx="3744769" cy="517888"/>
            <a:chOff x="1113749" y="2131395"/>
            <a:chExt cx="3176472" cy="517888"/>
          </a:xfrm>
        </p:grpSpPr>
        <p:sp>
          <p:nvSpPr>
            <p:cNvPr id="35" name="TextBox 34">
              <a:extLst>
                <a:ext uri="{FF2B5EF4-FFF2-40B4-BE49-F238E27FC236}">
                  <a16:creationId xmlns:a16="http://schemas.microsoft.com/office/drawing/2014/main" id="{7D9D6D40-032E-4670-A531-30CFC79CCF21}"/>
                </a:ext>
              </a:extLst>
            </p:cNvPr>
            <p:cNvSpPr txBox="1"/>
            <p:nvPr/>
          </p:nvSpPr>
          <p:spPr>
            <a:xfrm>
              <a:off x="1413432" y="2131395"/>
              <a:ext cx="2522803" cy="246221"/>
            </a:xfrm>
            <a:prstGeom prst="rect">
              <a:avLst/>
            </a:prstGeom>
            <a:noFill/>
            <a:ln>
              <a:noFill/>
            </a:ln>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Placebo + statin</a:t>
              </a:r>
            </a:p>
          </p:txBody>
        </p:sp>
        <p:sp>
          <p:nvSpPr>
            <p:cNvPr id="36" name="TextBox 35">
              <a:extLst>
                <a:ext uri="{FF2B5EF4-FFF2-40B4-BE49-F238E27FC236}">
                  <a16:creationId xmlns:a16="http://schemas.microsoft.com/office/drawing/2014/main" id="{5CD09A83-846F-4A75-907C-46B8FAD72467}"/>
                </a:ext>
              </a:extLst>
            </p:cNvPr>
            <p:cNvSpPr txBox="1"/>
            <p:nvPr/>
          </p:nvSpPr>
          <p:spPr>
            <a:xfrm>
              <a:off x="1413432" y="2403062"/>
              <a:ext cx="2876789" cy="246221"/>
            </a:xfrm>
            <a:prstGeom prst="rect">
              <a:avLst/>
            </a:prstGeom>
            <a:noFill/>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Narrow" panose="020B0606020202030204" pitchFamily="34" charset="0"/>
                  <a:cs typeface="Arial" panose="020B0604020202020204" pitchFamily="34" charset="0"/>
                </a:rPr>
                <a:t>Evolocumab + statin</a:t>
              </a:r>
            </a:p>
          </p:txBody>
        </p:sp>
        <p:cxnSp>
          <p:nvCxnSpPr>
            <p:cNvPr id="37" name="Straight Connector 36">
              <a:extLst>
                <a:ext uri="{FF2B5EF4-FFF2-40B4-BE49-F238E27FC236}">
                  <a16:creationId xmlns:a16="http://schemas.microsoft.com/office/drawing/2014/main" id="{56F9A03C-142A-42C2-B5EB-66956EC62438}"/>
                </a:ext>
              </a:extLst>
            </p:cNvPr>
            <p:cNvCxnSpPr/>
            <p:nvPr/>
          </p:nvCxnSpPr>
          <p:spPr>
            <a:xfrm>
              <a:off x="1113749" y="2254506"/>
              <a:ext cx="193908"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54F9F-C944-47DE-AFE6-677C06C669BA}"/>
                </a:ext>
              </a:extLst>
            </p:cNvPr>
            <p:cNvCxnSpPr>
              <a:cxnSpLocks/>
            </p:cNvCxnSpPr>
            <p:nvPr/>
          </p:nvCxnSpPr>
          <p:spPr>
            <a:xfrm flipV="1">
              <a:off x="1113749" y="2522419"/>
              <a:ext cx="193908" cy="3753"/>
            </a:xfrm>
            <a:prstGeom prst="line">
              <a:avLst/>
            </a:prstGeom>
            <a:noFill/>
            <a:ln w="317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00D000D-8855-4C4C-9B95-6322D2829027}"/>
              </a:ext>
            </a:extLst>
          </p:cNvPr>
          <p:cNvSpPr/>
          <p:nvPr/>
        </p:nvSpPr>
        <p:spPr>
          <a:xfrm>
            <a:off x="1243374" y="2841603"/>
            <a:ext cx="4258883" cy="338554"/>
          </a:xfrm>
          <a:prstGeom prst="rect">
            <a:avLst/>
          </a:prstGeom>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
                <a:srgbClr val="007CC2"/>
              </a:buClr>
              <a:buSzTx/>
              <a:buFontTx/>
              <a:buNone/>
              <a:tabLst/>
              <a:defRPr/>
            </a:pPr>
            <a:r>
              <a:rPr kumimoji="0" lang="en-US" sz="1600" b="1" i="0" u="none" strike="noStrike" kern="1200" cap="none" spc="0" normalizeH="0" baseline="0" noProof="0">
                <a:ln>
                  <a:noFill/>
                </a:ln>
                <a:solidFill>
                  <a:srgbClr val="000000"/>
                </a:solidFill>
                <a:effectLst/>
                <a:uLnTx/>
                <a:uFillTx/>
                <a:latin typeface="Arial Narrow" panose="020B0606020202030204" pitchFamily="34" charset="0"/>
              </a:rPr>
              <a:t>(N = 5,711 with a recent MI ≤ 12 months)</a:t>
            </a:r>
          </a:p>
        </p:txBody>
      </p:sp>
    </p:spTree>
    <p:extLst>
      <p:ext uri="{BB962C8B-B14F-4D97-AF65-F5344CB8AC3E}">
        <p14:creationId xmlns:p14="http://schemas.microsoft.com/office/powerpoint/2010/main" val="5649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0C8D54-A336-42B8-9DC8-25AF0D2C3E23}"/>
              </a:ext>
            </a:extLst>
          </p:cNvPr>
          <p:cNvSpPr/>
          <p:nvPr/>
        </p:nvSpPr>
        <p:spPr>
          <a:xfrm>
            <a:off x="-1584" y="977499"/>
            <a:ext cx="9180000"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7681FDF-D280-46BC-9855-355CC45A87E6}"/>
              </a:ext>
            </a:extLst>
          </p:cNvPr>
          <p:cNvSpPr/>
          <p:nvPr/>
        </p:nvSpPr>
        <p:spPr>
          <a:xfrm>
            <a:off x="0" y="0"/>
            <a:ext cx="2424752" cy="685800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5" descr="CHRC logo_with text.psd">
            <a:extLst>
              <a:ext uri="{FF2B5EF4-FFF2-40B4-BE49-F238E27FC236}">
                <a16:creationId xmlns:a16="http://schemas.microsoft.com/office/drawing/2014/main" id="{950B45D4-83D4-46EC-91E5-3CB6E5A756C5}"/>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43068" y="5440744"/>
            <a:ext cx="1376549" cy="879514"/>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a:extLst>
              <a:ext uri="{FF2B5EF4-FFF2-40B4-BE49-F238E27FC236}">
                <a16:creationId xmlns:a16="http://schemas.microsoft.com/office/drawing/2014/main" id="{A664A0B2-F153-473A-95AC-A65B67B840BF}"/>
              </a:ext>
            </a:extLst>
          </p:cNvPr>
          <p:cNvSpPr txBox="1"/>
          <p:nvPr/>
        </p:nvSpPr>
        <p:spPr>
          <a:xfrm>
            <a:off x="2522141" y="104029"/>
            <a:ext cx="8659905" cy="769441"/>
          </a:xfrm>
          <a:prstGeom prst="rect">
            <a:avLst/>
          </a:prstGeom>
          <a:noFill/>
        </p:spPr>
        <p:txBody>
          <a:bodyPr wrap="square" rtlCol="0">
            <a:spAutoFit/>
          </a:bodyPr>
          <a:lstStyle/>
          <a:p>
            <a:pPr lvl="0"/>
            <a:r>
              <a:rPr lang="en-CA" sz="4400" b="1" dirty="0">
                <a:solidFill>
                  <a:schemeClr val="tx1">
                    <a:lumMod val="75000"/>
                    <a:lumOff val="25000"/>
                  </a:schemeClr>
                </a:solidFill>
                <a:latin typeface="Arial Narrow" panose="020B0606020202030204" pitchFamily="34" charset="0"/>
              </a:rPr>
              <a:t>Learning Objectives</a:t>
            </a:r>
          </a:p>
        </p:txBody>
      </p:sp>
      <p:sp>
        <p:nvSpPr>
          <p:cNvPr id="18" name="Rectangle 17">
            <a:extLst>
              <a:ext uri="{FF2B5EF4-FFF2-40B4-BE49-F238E27FC236}">
                <a16:creationId xmlns:a16="http://schemas.microsoft.com/office/drawing/2014/main" id="{CADEA06E-DDEC-40C6-B9A7-8A3BB6B729D5}"/>
              </a:ext>
            </a:extLst>
          </p:cNvPr>
          <p:cNvSpPr/>
          <p:nvPr/>
        </p:nvSpPr>
        <p:spPr>
          <a:xfrm>
            <a:off x="3628766" y="2659735"/>
            <a:ext cx="5651712"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Explain the key updates to the 2021 CCS Dyslipidemia Guidelines for primary and secondary prevention 	</a:t>
            </a:r>
          </a:p>
        </p:txBody>
      </p:sp>
      <p:sp>
        <p:nvSpPr>
          <p:cNvPr id="19" name="TextBox 18">
            <a:extLst>
              <a:ext uri="{FF2B5EF4-FFF2-40B4-BE49-F238E27FC236}">
                <a16:creationId xmlns:a16="http://schemas.microsoft.com/office/drawing/2014/main" id="{3F306C01-F401-40B8-9BFE-86C5008F7C11}"/>
              </a:ext>
            </a:extLst>
          </p:cNvPr>
          <p:cNvSpPr txBox="1"/>
          <p:nvPr/>
        </p:nvSpPr>
        <p:spPr>
          <a:xfrm>
            <a:off x="2827212" y="2562413"/>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01</a:t>
            </a:r>
          </a:p>
        </p:txBody>
      </p:sp>
      <p:sp>
        <p:nvSpPr>
          <p:cNvPr id="20" name="TextBox 19">
            <a:extLst>
              <a:ext uri="{FF2B5EF4-FFF2-40B4-BE49-F238E27FC236}">
                <a16:creationId xmlns:a16="http://schemas.microsoft.com/office/drawing/2014/main" id="{D333FFF1-142D-4FB5-A297-64DDD8055AC4}"/>
              </a:ext>
            </a:extLst>
          </p:cNvPr>
          <p:cNvSpPr txBox="1"/>
          <p:nvPr/>
        </p:nvSpPr>
        <p:spPr>
          <a:xfrm>
            <a:off x="2827212" y="3591616"/>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02</a:t>
            </a:r>
          </a:p>
        </p:txBody>
      </p:sp>
      <p:sp>
        <p:nvSpPr>
          <p:cNvPr id="21" name="TextBox 20">
            <a:extLst>
              <a:ext uri="{FF2B5EF4-FFF2-40B4-BE49-F238E27FC236}">
                <a16:creationId xmlns:a16="http://schemas.microsoft.com/office/drawing/2014/main" id="{763B30B0-B23F-46AD-89A0-58FBE56AD665}"/>
              </a:ext>
            </a:extLst>
          </p:cNvPr>
          <p:cNvSpPr txBox="1"/>
          <p:nvPr/>
        </p:nvSpPr>
        <p:spPr>
          <a:xfrm>
            <a:off x="2827212" y="4677969"/>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03</a:t>
            </a:r>
          </a:p>
        </p:txBody>
      </p:sp>
      <p:cxnSp>
        <p:nvCxnSpPr>
          <p:cNvPr id="22" name="Straight Connector 21">
            <a:extLst>
              <a:ext uri="{FF2B5EF4-FFF2-40B4-BE49-F238E27FC236}">
                <a16:creationId xmlns:a16="http://schemas.microsoft.com/office/drawing/2014/main" id="{8A76F11C-65CA-4B75-A1E0-224F1B67CE2B}"/>
              </a:ext>
            </a:extLst>
          </p:cNvPr>
          <p:cNvCxnSpPr/>
          <p:nvPr/>
        </p:nvCxnSpPr>
        <p:spPr>
          <a:xfrm>
            <a:off x="2690978" y="3418279"/>
            <a:ext cx="6300000" cy="0"/>
          </a:xfrm>
          <a:prstGeom prst="line">
            <a:avLst/>
          </a:prstGeom>
          <a:noFill/>
          <a:ln w="9525" cap="flat" cmpd="sng" algn="ctr">
            <a:solidFill>
              <a:srgbClr val="B8BFD0"/>
            </a:solidFill>
            <a:prstDash val="solid"/>
          </a:ln>
          <a:effectLst/>
        </p:spPr>
      </p:cxnSp>
      <p:cxnSp>
        <p:nvCxnSpPr>
          <p:cNvPr id="23" name="Straight Connector 22">
            <a:extLst>
              <a:ext uri="{FF2B5EF4-FFF2-40B4-BE49-F238E27FC236}">
                <a16:creationId xmlns:a16="http://schemas.microsoft.com/office/drawing/2014/main" id="{DE67A460-0528-42E7-8411-1459FF6E1D69}"/>
              </a:ext>
            </a:extLst>
          </p:cNvPr>
          <p:cNvCxnSpPr/>
          <p:nvPr/>
        </p:nvCxnSpPr>
        <p:spPr>
          <a:xfrm>
            <a:off x="2690978" y="4616484"/>
            <a:ext cx="6300000" cy="0"/>
          </a:xfrm>
          <a:prstGeom prst="line">
            <a:avLst/>
          </a:prstGeom>
          <a:noFill/>
          <a:ln w="9525" cap="flat" cmpd="sng" algn="ctr">
            <a:solidFill>
              <a:srgbClr val="B8BFD0"/>
            </a:solidFill>
            <a:prstDash val="solid"/>
          </a:ln>
          <a:effectLst/>
        </p:spPr>
      </p:cxnSp>
      <p:cxnSp>
        <p:nvCxnSpPr>
          <p:cNvPr id="24" name="Straight Connector 23">
            <a:extLst>
              <a:ext uri="{FF2B5EF4-FFF2-40B4-BE49-F238E27FC236}">
                <a16:creationId xmlns:a16="http://schemas.microsoft.com/office/drawing/2014/main" id="{A5601B96-E9B8-47DE-A3C4-F8B7AA9279F6}"/>
              </a:ext>
            </a:extLst>
          </p:cNvPr>
          <p:cNvCxnSpPr/>
          <p:nvPr/>
        </p:nvCxnSpPr>
        <p:spPr>
          <a:xfrm>
            <a:off x="2690978" y="5614300"/>
            <a:ext cx="6300000" cy="0"/>
          </a:xfrm>
          <a:prstGeom prst="line">
            <a:avLst/>
          </a:prstGeom>
          <a:noFill/>
          <a:ln w="9525" cap="flat" cmpd="sng" algn="ctr">
            <a:solidFill>
              <a:srgbClr val="B8BFD0"/>
            </a:solidFill>
            <a:prstDash val="solid"/>
          </a:ln>
          <a:effectLst/>
        </p:spPr>
      </p:cxnSp>
      <p:sp>
        <p:nvSpPr>
          <p:cNvPr id="25" name="Rectangle 24">
            <a:extLst>
              <a:ext uri="{FF2B5EF4-FFF2-40B4-BE49-F238E27FC236}">
                <a16:creationId xmlns:a16="http://schemas.microsoft.com/office/drawing/2014/main" id="{B912A71C-30F6-40F4-8540-0B5D87CB70EE}"/>
              </a:ext>
            </a:extLst>
          </p:cNvPr>
          <p:cNvSpPr/>
          <p:nvPr/>
        </p:nvSpPr>
        <p:spPr>
          <a:xfrm>
            <a:off x="3687906" y="3696752"/>
            <a:ext cx="5083055" cy="646331"/>
          </a:xfrm>
          <a:prstGeom prst="rect">
            <a:avLst/>
          </a:prstGeom>
        </p:spPr>
        <p:txBody>
          <a:bodyPr wrap="square">
            <a:spAutoFit/>
          </a:bodyPr>
          <a:lstStyle/>
          <a:p>
            <a:pPr defTabSz="1218987">
              <a:defRPr/>
            </a:pPr>
            <a:r>
              <a:rPr lang="en-US" b="1" kern="0">
                <a:solidFill>
                  <a:srgbClr val="000000">
                    <a:lumMod val="95000"/>
                    <a:lumOff val="5000"/>
                  </a:srgbClr>
                </a:solidFill>
                <a:latin typeface="Arial Narrow" panose="020B0606020202030204" pitchFamily="34" charset="0"/>
                <a:cs typeface="Arial" pitchFamily="34" charset="0"/>
              </a:rPr>
              <a:t>Identify those patients who would benefit from additional therapy beyond statins to reduce CV risk</a:t>
            </a:r>
            <a:endParaRPr lang="en-CA" b="1" kern="0">
              <a:solidFill>
                <a:srgbClr val="000000">
                  <a:lumMod val="95000"/>
                  <a:lumOff val="5000"/>
                </a:srgbClr>
              </a:solidFill>
              <a:latin typeface="Arial Narrow" panose="020B0606020202030204" pitchFamily="34" charset="0"/>
              <a:cs typeface="Arial" pitchFamily="34" charset="0"/>
            </a:endParaRPr>
          </a:p>
        </p:txBody>
      </p:sp>
      <p:sp>
        <p:nvSpPr>
          <p:cNvPr id="26" name="Rectangle 25">
            <a:extLst>
              <a:ext uri="{FF2B5EF4-FFF2-40B4-BE49-F238E27FC236}">
                <a16:creationId xmlns:a16="http://schemas.microsoft.com/office/drawing/2014/main" id="{7FEBE2D2-638D-4D8C-B940-AADC3734E4F2}"/>
              </a:ext>
            </a:extLst>
          </p:cNvPr>
          <p:cNvSpPr/>
          <p:nvPr/>
        </p:nvSpPr>
        <p:spPr>
          <a:xfrm>
            <a:off x="3628766" y="4809938"/>
            <a:ext cx="5392404"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Appropriately apply the new 2021 CCS Dyslipidemia Guideline recommendations into routine clinical practice </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27" name="Rectangle 26">
            <a:extLst>
              <a:ext uri="{FF2B5EF4-FFF2-40B4-BE49-F238E27FC236}">
                <a16:creationId xmlns:a16="http://schemas.microsoft.com/office/drawing/2014/main" id="{5EBE9A80-4EAC-4979-BFAC-448ED89A2D81}"/>
              </a:ext>
            </a:extLst>
          </p:cNvPr>
          <p:cNvSpPr/>
          <p:nvPr/>
        </p:nvSpPr>
        <p:spPr>
          <a:xfrm>
            <a:off x="2522141" y="1908141"/>
            <a:ext cx="7361663" cy="400110"/>
          </a:xfrm>
          <a:prstGeom prst="rect">
            <a:avLst/>
          </a:prstGeom>
        </p:spPr>
        <p:txBody>
          <a:bodyPr wrap="square">
            <a:spAutoFit/>
          </a:bodyPr>
          <a:lstStyle/>
          <a:p>
            <a:pPr defTabSz="1218987">
              <a:defRPr/>
            </a:pPr>
            <a:r>
              <a:rPr lang="en-CA" sz="2000" b="1" kern="0" dirty="0">
                <a:solidFill>
                  <a:srgbClr val="3B8B9B"/>
                </a:solidFill>
                <a:latin typeface="Arial Narrow" panose="020B0606020202030204" pitchFamily="34" charset="0"/>
                <a:cs typeface="Arial" pitchFamily="34" charset="0"/>
              </a:rPr>
              <a:t>Upon completion of this activity, participants will be able to:</a:t>
            </a:r>
          </a:p>
        </p:txBody>
      </p:sp>
    </p:spTree>
    <p:extLst>
      <p:ext uri="{BB962C8B-B14F-4D97-AF65-F5344CB8AC3E}">
        <p14:creationId xmlns:p14="http://schemas.microsoft.com/office/powerpoint/2010/main" val="175643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70584"/>
            <a:ext cx="9139957"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 an Odyssey Sub-Analysis, Patients with Recent ACS, a Previous History of MI were Associated with Greater CV Risk and Greater Absolute Risk Reduction with Alirocumab Treatment.</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Chern</a:t>
            </a:r>
            <a:r>
              <a:rPr lang="fr-FR" sz="900" dirty="0">
                <a:solidFill>
                  <a:schemeClr val="bg1"/>
                </a:solidFill>
                <a:latin typeface="Arial Narrow" panose="020B0606020202030204" pitchFamily="34" charset="0"/>
              </a:rPr>
              <a:t>-En Chiang et al. J Am Coll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2021; 77:8-8.</a:t>
            </a:r>
          </a:p>
        </p:txBody>
      </p:sp>
      <p:pic>
        <p:nvPicPr>
          <p:cNvPr id="9" name="Picture 8" descr="Chart, line chart&#10;&#10;Description automatically generated">
            <a:extLst>
              <a:ext uri="{FF2B5EF4-FFF2-40B4-BE49-F238E27FC236}">
                <a16:creationId xmlns:a16="http://schemas.microsoft.com/office/drawing/2014/main" id="{7191EF7A-06CF-40A7-859B-73CB3D010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2425"/>
            <a:ext cx="9144000" cy="4353150"/>
          </a:xfrm>
          <a:prstGeom prst="rect">
            <a:avLst/>
          </a:prstGeom>
        </p:spPr>
      </p:pic>
    </p:spTree>
    <p:extLst>
      <p:ext uri="{BB962C8B-B14F-4D97-AF65-F5344CB8AC3E}">
        <p14:creationId xmlns:p14="http://schemas.microsoft.com/office/powerpoint/2010/main" val="3717538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883" y="871383"/>
            <a:ext cx="4275540" cy="6157379"/>
          </a:xfrm>
          <a:prstGeom prst="rect">
            <a:avLst/>
          </a:prstGeom>
        </p:spPr>
      </p:pic>
      <p:sp>
        <p:nvSpPr>
          <p:cNvPr id="9" name="Rectangle 8">
            <a:extLst>
              <a:ext uri="{FF2B5EF4-FFF2-40B4-BE49-F238E27FC236}">
                <a16:creationId xmlns:a16="http://schemas.microsoft.com/office/drawing/2014/main" id="{D6436FED-AA0E-4179-A7B7-344552C52200}"/>
              </a:ext>
            </a:extLst>
          </p:cNvPr>
          <p:cNvSpPr/>
          <p:nvPr/>
        </p:nvSpPr>
        <p:spPr>
          <a:xfrm>
            <a:off x="3138667" y="1950178"/>
            <a:ext cx="5523368" cy="1742136"/>
          </a:xfrm>
          <a:prstGeom prst="rect">
            <a:avLst/>
          </a:prstGeom>
          <a:solidFill>
            <a:srgbClr val="E4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defTabSz="1218987">
              <a:buClr>
                <a:srgbClr val="F68D58"/>
              </a:buClr>
              <a:buFont typeface="Wingdings" panose="05000000000000000000" pitchFamily="2" charset="2"/>
              <a:buChar char="§"/>
              <a:defRPr/>
            </a:pPr>
            <a:r>
              <a:rPr lang="en-US" sz="2000" b="1" dirty="0">
                <a:solidFill>
                  <a:srgbClr val="075E77"/>
                </a:solidFill>
                <a:latin typeface="Arial Narrow" panose="020B0606020202030204" pitchFamily="34" charset="0"/>
              </a:rPr>
              <a:t>You added a PCSK9-inhibitor</a:t>
            </a:r>
          </a:p>
          <a:p>
            <a:pPr marL="342900" lvl="1" indent="-342900" defTabSz="1218987">
              <a:buClr>
                <a:srgbClr val="F68D58"/>
              </a:buClr>
              <a:buFont typeface="Wingdings" panose="05000000000000000000" pitchFamily="2" charset="2"/>
              <a:buChar char="§"/>
              <a:defRPr/>
            </a:pPr>
            <a:r>
              <a:rPr lang="en-US" sz="2000" b="1" dirty="0">
                <a:solidFill>
                  <a:srgbClr val="075E77"/>
                </a:solidFill>
                <a:latin typeface="Arial Narrow" panose="020B0606020202030204" pitchFamily="34" charset="0"/>
              </a:rPr>
              <a:t>Re-emphasize the benefit of Frank’s adherence to healthy lifestyle choices. </a:t>
            </a:r>
          </a:p>
          <a:p>
            <a:pPr marL="342900" lvl="1" indent="-342900" defTabSz="1218987">
              <a:buClr>
                <a:srgbClr val="F68D58"/>
              </a:buClr>
              <a:buFont typeface="Wingdings" panose="05000000000000000000" pitchFamily="2" charset="2"/>
              <a:buChar char="§"/>
              <a:defRPr/>
            </a:pPr>
            <a:r>
              <a:rPr lang="en-US" sz="2000" dirty="0">
                <a:solidFill>
                  <a:schemeClr val="tx1"/>
                </a:solidFill>
                <a:latin typeface="Arial Narrow" panose="020B0606020202030204" pitchFamily="34" charset="0"/>
              </a:rPr>
              <a:t>Frank’s most recent LDL-C was </a:t>
            </a:r>
            <a:r>
              <a:rPr lang="en-US" sz="2000" b="1" dirty="0">
                <a:solidFill>
                  <a:srgbClr val="075E77"/>
                </a:solidFill>
                <a:latin typeface="Arial Narrow" panose="020B0606020202030204" pitchFamily="34" charset="0"/>
              </a:rPr>
              <a:t>0.7 mmol/L</a:t>
            </a:r>
          </a:p>
        </p:txBody>
      </p:sp>
      <p:sp>
        <p:nvSpPr>
          <p:cNvPr id="10" name="Rectangle 9">
            <a:extLst>
              <a:ext uri="{FF2B5EF4-FFF2-40B4-BE49-F238E27FC236}">
                <a16:creationId xmlns:a16="http://schemas.microsoft.com/office/drawing/2014/main" id="{1DF01806-C162-4204-B661-BFE06AE5CDD9}"/>
              </a:ext>
            </a:extLst>
          </p:cNvPr>
          <p:cNvSpPr/>
          <p:nvPr/>
        </p:nvSpPr>
        <p:spPr>
          <a:xfrm>
            <a:off x="3147132" y="1340850"/>
            <a:ext cx="5514903" cy="683829"/>
          </a:xfrm>
          <a:prstGeom prst="rect">
            <a:avLst/>
          </a:prstGeom>
          <a:solidFill>
            <a:srgbClr val="07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buClr>
                <a:srgbClr val="F68D58"/>
              </a:buClr>
              <a:defRPr/>
            </a:pPr>
            <a:r>
              <a:rPr lang="en-US" sz="3200" b="1" dirty="0">
                <a:solidFill>
                  <a:schemeClr val="bg1"/>
                </a:solidFill>
                <a:latin typeface="Arial Narrow" panose="020B0606020202030204" pitchFamily="34" charset="0"/>
                <a:cs typeface="Arial" panose="020B0604020202020204" pitchFamily="34" charset="0"/>
              </a:rPr>
              <a:t>Follow-Up Visit </a:t>
            </a:r>
            <a:endPar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CD2FC6-FBD4-4E97-8043-B8EC6B6C5194}"/>
              </a:ext>
            </a:extLst>
          </p:cNvPr>
          <p:cNvSpPr/>
          <p:nvPr/>
        </p:nvSpPr>
        <p:spPr>
          <a:xfrm>
            <a:off x="6442025" y="5852160"/>
            <a:ext cx="4275539" cy="1636047"/>
          </a:xfrm>
          <a:prstGeom prst="rect">
            <a:avLst/>
          </a:prstGeom>
          <a:noFill/>
        </p:spPr>
        <p:txBody>
          <a:bodyPr wrap="square" lIns="0" rIns="0" anchor="ctr">
            <a:noAutofit/>
          </a:bodyPr>
          <a:lstStyle/>
          <a:p>
            <a:pPr marL="0" marR="0" lvl="0" indent="0" algn="l" defTabSz="914400" rtl="0" eaLnBrk="1" fontAlgn="auto" latinLnBrk="0" hangingPunct="1">
              <a:lnSpc>
                <a:spcPct val="95000"/>
              </a:lnSpc>
              <a:spcBef>
                <a:spcPts val="0"/>
              </a:spcBef>
              <a:spcAft>
                <a:spcPts val="300"/>
              </a:spcAft>
              <a:buClrTx/>
              <a:buSzTx/>
              <a:buFontTx/>
              <a:buNone/>
              <a:tabLst/>
              <a:defRPr/>
            </a:pPr>
            <a:r>
              <a:rPr kumimoji="0" lang="en-US" sz="12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ARR: Absolute Risk Reduction</a:t>
            </a: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a:p>
            <a:pPr marL="0" marR="0" lvl="0" indent="0" algn="l" defTabSz="914400" rtl="0" eaLnBrk="1" fontAlgn="auto" latinLnBrk="0" hangingPunct="1">
              <a:lnSpc>
                <a:spcPct val="95000"/>
              </a:lnSpc>
              <a:spcBef>
                <a:spcPts val="0"/>
              </a:spcBef>
              <a:spcAft>
                <a:spcPts val="300"/>
              </a:spcAft>
              <a:buClrTx/>
              <a:buSzTx/>
              <a:buFontTx/>
              <a:buNone/>
              <a:tabLst/>
              <a:defRPr/>
            </a:pP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66B114F-EDF9-429D-9DC5-8D9828A3844D}"/>
              </a:ext>
            </a:extLst>
          </p:cNvPr>
          <p:cNvSpPr txBox="1"/>
          <p:nvPr/>
        </p:nvSpPr>
        <p:spPr>
          <a:xfrm>
            <a:off x="2959360" y="3476702"/>
            <a:ext cx="5881982" cy="2739211"/>
          </a:xfrm>
          <a:prstGeom prst="rect">
            <a:avLst/>
          </a:prstGeom>
          <a:noFill/>
        </p:spPr>
        <p:txBody>
          <a:bodyPr wrap="square">
            <a:spAutoFit/>
          </a:bodyPr>
          <a:lstStyle/>
          <a:p>
            <a:pPr marL="342900" indent="-342900" defTabSz="1218987">
              <a:buFont typeface="Wingdings" panose="05000000000000000000" pitchFamily="2" charset="2"/>
              <a:buChar char="§"/>
            </a:pPr>
            <a:endParaRPr lang="en-US" sz="1600" dirty="0">
              <a:solidFill>
                <a:schemeClr val="tx1">
                  <a:lumMod val="65000"/>
                  <a:lumOff val="35000"/>
                </a:schemeClr>
              </a:solidFill>
              <a:latin typeface="Arial Narrow" panose="020B0606020202030204" pitchFamily="34" charset="0"/>
            </a:endParaRP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Patients with a recent MI are at a higher risk of CV events and show greater ARRs with PCSK9 inhibitors than those with a more remote MI. </a:t>
            </a: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Patients with a recent MI have a higher baseline risk and experience similar relative risk reduction with PCSK9 inhibitors. </a:t>
            </a:r>
          </a:p>
          <a:p>
            <a:pPr marL="285750" indent="-285750" defTabSz="1218987">
              <a:buClr>
                <a:srgbClr val="3C8C9C"/>
              </a:buClr>
              <a:buFont typeface="Wingdings" panose="05000000000000000000" pitchFamily="2" charset="2"/>
              <a:buChar char="§"/>
            </a:pPr>
            <a:r>
              <a:rPr lang="en-US" dirty="0">
                <a:solidFill>
                  <a:schemeClr val="tx1">
                    <a:lumMod val="65000"/>
                    <a:lumOff val="35000"/>
                  </a:schemeClr>
                </a:solidFill>
                <a:latin typeface="Arial Narrow" panose="020B0606020202030204" pitchFamily="34" charset="0"/>
              </a:rPr>
              <a:t>These findings support the overall concept in the 2021. Dyslipidemia Guidelines to aggressively lower LDL-C levels in very high-risk patients such as those with a recent MI.</a:t>
            </a:r>
          </a:p>
          <a:p>
            <a:pPr algn="ctr" defTabSz="1218987"/>
            <a:endParaRPr lang="en-US" sz="12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915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82690"/>
            <a:ext cx="9068683"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Secondary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New Key Take-Aways from the 2021 Guidelines</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632311"/>
          </a:xfrm>
          <a:prstGeom prst="rect">
            <a:avLst/>
          </a:prstGeom>
          <a:noFill/>
        </p:spPr>
        <p:txBody>
          <a:bodyPr wrap="square">
            <a:spAutoFit/>
          </a:bodyPr>
          <a:lstStyle/>
          <a:p>
            <a:pPr marL="342900" marR="0" lvl="0" indent="-342900" algn="l" defTabSz="914400" rtl="0" eaLnBrk="1" fontAlgn="base" latinLnBrk="0" hangingPunct="1">
              <a:lnSpc>
                <a:spcPct val="100000"/>
              </a:lnSpc>
              <a:spcBef>
                <a:spcPts val="0"/>
              </a:spcBef>
              <a:spcAft>
                <a:spcPts val="0"/>
              </a:spcAft>
              <a:buClr>
                <a:srgbClr val="769CA1"/>
              </a:buClr>
              <a:buSzTx/>
              <a:buFont typeface="Wingdings" panose="05000000000000000000" pitchFamily="2" charset="2"/>
              <a:buChar char="§"/>
              <a:tabLst/>
              <a:defRPr/>
            </a:pPr>
            <a:r>
              <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threshold of 1.8 mmol/L for intensification of lipid-lowering therapy with non-statin drugs in secondary prevention is emphasized.</a:t>
            </a:r>
          </a:p>
          <a:p>
            <a:pPr marR="0" lvl="0" algn="l" defTabSz="914400" rtl="0" eaLnBrk="1" fontAlgn="base" latinLnBrk="0" hangingPunct="1">
              <a:lnSpc>
                <a:spcPct val="100000"/>
              </a:lnSpc>
              <a:spcBef>
                <a:spcPts val="0"/>
              </a:spcBef>
              <a:spcAft>
                <a:spcPts val="0"/>
              </a:spcAft>
              <a:buClr>
                <a:srgbClr val="769CA1"/>
              </a:buClr>
              <a:buSzTx/>
              <a:tabLst/>
              <a:defRPr/>
            </a:pPr>
            <a:endPar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indent="-342900" defTabSz="914400" fontAlgn="base">
              <a:buClr>
                <a:srgbClr val="769CA1"/>
              </a:buClr>
              <a:buFont typeface="Wingdings" panose="05000000000000000000" pitchFamily="2" charset="2"/>
              <a:buChar char="§"/>
              <a:defRPr/>
            </a:pPr>
            <a:r>
              <a:rPr lang="en-US" b="1" dirty="0">
                <a:latin typeface="Arial Narrow" panose="020B0606020202030204" pitchFamily="34" charset="0"/>
              </a:rPr>
              <a:t>In very high-risk patients with LDL-C ≥1.8 mmol/L, intensification with PCSK9 Inhibitor is especially recommended with or without ezetimibe. Table 3 </a:t>
            </a:r>
            <a:r>
              <a:rPr lang="en-US" sz="1400" b="1" i="1" dirty="0">
                <a:latin typeface="Arial Narrow" panose="020B0606020202030204" pitchFamily="34" charset="0"/>
              </a:rPr>
              <a:t>(</a:t>
            </a:r>
            <a:r>
              <a:rPr kumimoji="0" lang="en-US" sz="1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Secondary Prevention Patients Shown to Derive the Largest Benefit from Intensification of Statin Therapy with the Addition of a PCSK9 Inhibitor)</a:t>
            </a:r>
            <a:r>
              <a:rPr kumimoji="0" lang="en-US"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 </a:t>
            </a:r>
            <a:r>
              <a:rPr lang="en-US" b="1" dirty="0">
                <a:latin typeface="Arial Narrow" panose="020B0606020202030204" pitchFamily="34" charset="0"/>
              </a:rPr>
              <a:t>of the guidelines elaborates on the groups of very high-risk patients.</a:t>
            </a:r>
          </a:p>
          <a:p>
            <a:pPr defTabSz="914400" fontAlgn="base">
              <a:buClr>
                <a:srgbClr val="769CA1"/>
              </a:buClr>
              <a:defRPr/>
            </a:pPr>
            <a:endParaRPr lang="en-US" b="1" dirty="0">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solidFill>
                  <a:prstClr val="black"/>
                </a:solidFill>
                <a:latin typeface="Arial Narrow" panose="020B0606020202030204" pitchFamily="34" charset="0"/>
              </a:rPr>
              <a:t>For rest of the patients with ASCVD, ezetimibe is recommended first, unless the patient has LDL-C &gt;2.2 mmol/L when “it may be preferable to consider a PCSK9i as second line therapy” (i.e. after statin).</a:t>
            </a:r>
          </a:p>
          <a:p>
            <a:pPr defTabSz="914400" fontAlgn="base">
              <a:buClr>
                <a:srgbClr val="769CA1"/>
              </a:buClr>
              <a:defRPr/>
            </a:pPr>
            <a:endParaRPr lang="en-CA" b="1" dirty="0">
              <a:solidFill>
                <a:prstClr val="black"/>
              </a:solidFill>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latin typeface="Arial Narrow" panose="020B0606020202030204" pitchFamily="34" charset="0"/>
              </a:rPr>
              <a:t>Additional lipid-lowering therapy with ezetimibe and PCSK9i may also be considered for ASCVD patients with an LDL-C &lt;1.8 mmol, especially for patients considered to be at high risk for recurrent ASCVD events.</a:t>
            </a:r>
          </a:p>
          <a:p>
            <a:pPr marL="342900" indent="-342900" defTabSz="914400" fontAlgn="base">
              <a:buClr>
                <a:srgbClr val="769CA1"/>
              </a:buClr>
              <a:buFont typeface="Wingdings" panose="05000000000000000000" pitchFamily="2" charset="2"/>
              <a:buChar char="§"/>
              <a:defRPr/>
            </a:pPr>
            <a:endParaRPr lang="en-CA" b="1" dirty="0">
              <a:latin typeface="Arial Narrow" panose="020B0606020202030204" pitchFamily="34" charset="0"/>
            </a:endParaRPr>
          </a:p>
          <a:p>
            <a:pPr marL="342900" indent="-342900" defTabSz="914400" fontAlgn="base">
              <a:buClr>
                <a:srgbClr val="769CA1"/>
              </a:buClr>
              <a:buFont typeface="Wingdings" panose="05000000000000000000" pitchFamily="2" charset="2"/>
              <a:buChar char="§"/>
              <a:defRPr/>
            </a:pPr>
            <a:r>
              <a:rPr lang="en-CA" b="1" dirty="0">
                <a:latin typeface="Arial Narrow" panose="020B0606020202030204" pitchFamily="34" charset="0"/>
              </a:rPr>
              <a:t>No risk at very low LDL-C so no need for lipid-lowering therapy de-intensification            (low LDL-C is safe).</a:t>
            </a:r>
          </a:p>
          <a:p>
            <a:pPr defTabSz="914400" fontAlgn="base">
              <a:buClr>
                <a:srgbClr val="769CA1"/>
              </a:buClr>
              <a:defRPr/>
            </a:pPr>
            <a:endParaRPr lang="en-US" b="1" dirty="0">
              <a:latin typeface="Arial Narrow" panose="020B0606020202030204" pitchFamily="34" charset="0"/>
            </a:endParaRPr>
          </a:p>
          <a:p>
            <a:pPr marL="342900" marR="0" lvl="0" indent="-342900" algn="l" defTabSz="914400" rtl="0" eaLnBrk="1" fontAlgn="base" latinLnBrk="0" hangingPunct="1">
              <a:lnSpc>
                <a:spcPct val="100000"/>
              </a:lnSpc>
              <a:spcBef>
                <a:spcPts val="0"/>
              </a:spcBef>
              <a:spcAft>
                <a:spcPts val="0"/>
              </a:spcAft>
              <a:buClr>
                <a:srgbClr val="769CA1"/>
              </a:buClr>
              <a:buSzTx/>
              <a:buFont typeface="Wingdings" panose="05000000000000000000" pitchFamily="2" charset="2"/>
              <a:buChar char="§"/>
              <a:tabLst/>
              <a:defRPr/>
            </a:pPr>
            <a:endPar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41151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101977"/>
            <a:ext cx="906868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Program Summary</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4770537"/>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In patients at risk for CV events, LDL-C reduction remains the top priority.</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LDL-C is the most modifiable risk factor in CV risk, and failure to attain guideline-recommended LDL-C thresholds is a key component of continued risk.</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Lower thresholds for treatment intensification have now been recommended and therefore additional LDL-C lowering options are needed.</a:t>
            </a:r>
          </a:p>
          <a:p>
            <a:pPr lvl="0" defTabSz="914400" fontAlgn="base">
              <a:buClr>
                <a:srgbClr val="769CA1"/>
              </a:buClr>
              <a:defRPr/>
            </a:pPr>
            <a:endParaRPr lang="en-US"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en-US" sz="2200" b="1" dirty="0">
                <a:solidFill>
                  <a:prstClr val="black"/>
                </a:solidFill>
                <a:latin typeface="Arial Narrow" panose="020B0606020202030204" pitchFamily="34" charset="0"/>
              </a:rPr>
              <a:t>The data from clinical trials with PCSK9 inhibitors demonstrate efficacy and safety of LDL-C lowering by an additional 60% on top of statin ± ezetimibe therapy resulting in further reductions in MACE.</a:t>
            </a:r>
          </a:p>
          <a:p>
            <a:pPr defTabSz="914400" fontAlgn="base">
              <a:buClr>
                <a:srgbClr val="769CA1"/>
              </a:buClr>
              <a:defRPr/>
            </a:pPr>
            <a:endParaRPr lang="en-US" b="1" dirty="0">
              <a:latin typeface="Arial Narrow" panose="020B0606020202030204" pitchFamily="34" charset="0"/>
            </a:endParaRPr>
          </a:p>
        </p:txBody>
      </p:sp>
    </p:spTree>
    <p:extLst>
      <p:ext uri="{BB962C8B-B14F-4D97-AF65-F5344CB8AC3E}">
        <p14:creationId xmlns:p14="http://schemas.microsoft.com/office/powerpoint/2010/main" val="19953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457200" marR="0" lvl="1"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Q&amp;A and DISCUSSION</a:t>
            </a:r>
            <a:endParaRPr kumimoji="0" lang="en-US" sz="3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Tree>
    <p:extLst>
      <p:ext uri="{BB962C8B-B14F-4D97-AF65-F5344CB8AC3E}">
        <p14:creationId xmlns:p14="http://schemas.microsoft.com/office/powerpoint/2010/main" val="324210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BACK-UP SLIDES</a:t>
            </a:r>
            <a:endPar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43149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Scoring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702644"/>
            <a:ext cx="4374457" cy="4093428"/>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Coronary artery calcium testing is useful in diagnosing subclinical coronary artery disease and in predicting the risk of future cardiovascular events and death.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Given the high negative predictive value of the test, it can also serve to reclassify risk in patients beyond traditional risk factors. </a:t>
            </a:r>
            <a:r>
              <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adds to risk prediction beyond FRS.</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Along with shared decision-making, elevated calcium scores can guide the initiation of statin or aspirin therapy.</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Repeat CAC testing is not recommended.</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691573" y="1567017"/>
            <a:ext cx="4203045" cy="4339650"/>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How to interpret CAC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(true normal) has a negative predictive value in low -risk adults of 95-99% over 2-5 years, event rate of 1.5% over 10 years (not a zero rate of events).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confirms presence of atherosclerotic plaque, and increasing scores are directly proportional to increased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is associated with high risk (&gt;2% annual risk).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Even if CAC = 0</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patients with strong family history, poorly controlled risk factors, Familial Hypercholesterolemia (FH) or elevated </a:t>
            </a:r>
            <a:r>
              <a:rPr kumimoji="0" lang="en-US" sz="18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still warrant consideration of treatment.</a:t>
            </a:r>
            <a:endParaRPr kumimoji="0" lang="en-CA"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344371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91895" y="-51912"/>
            <a:ext cx="9235895"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Impact on Risk Stratification Beyond FRS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i="1" dirty="0">
                <a:solidFill>
                  <a:schemeClr val="bg1"/>
                </a:solidFill>
                <a:latin typeface="Arial Narrow" panose="020B0606020202030204" pitchFamily="34" charset="0"/>
              </a:rPr>
              <a:t>Can Reclassify ASCVD Risk Between 7.5 – 19.9%</a:t>
            </a:r>
            <a:r>
              <a:rPr kumimoji="0" lang="en-US" sz="28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5" name="Picture 14">
            <a:extLst>
              <a:ext uri="{FF2B5EF4-FFF2-40B4-BE49-F238E27FC236}">
                <a16:creationId xmlns:a16="http://schemas.microsoft.com/office/drawing/2014/main" id="{EEE0D42D-4C9A-43AD-8A39-B794889E0B95}"/>
              </a:ext>
            </a:extLst>
          </p:cNvPr>
          <p:cNvPicPr>
            <a:picLocks noChangeAspect="1"/>
          </p:cNvPicPr>
          <p:nvPr/>
        </p:nvPicPr>
        <p:blipFill>
          <a:blip r:embed="rId4"/>
          <a:stretch>
            <a:fillRect/>
          </a:stretch>
        </p:blipFill>
        <p:spPr>
          <a:xfrm>
            <a:off x="339226" y="1327897"/>
            <a:ext cx="8594579" cy="4208379"/>
          </a:xfrm>
          <a:prstGeom prst="rect">
            <a:avLst/>
          </a:prstGeom>
          <a:ln>
            <a:noFill/>
          </a:ln>
          <a:effectLst>
            <a:outerShdw blurRad="292100" dist="139700" dir="2700000" algn="tl" rotWithShape="0">
              <a:srgbClr val="333333">
                <a:alpha val="65000"/>
              </a:srgbClr>
            </a:outerShdw>
          </a:effectLst>
        </p:spPr>
      </p:pic>
      <p:sp>
        <p:nvSpPr>
          <p:cNvPr id="16" name="Text Box 29">
            <a:extLst>
              <a:ext uri="{FF2B5EF4-FFF2-40B4-BE49-F238E27FC236}">
                <a16:creationId xmlns:a16="http://schemas.microsoft.com/office/drawing/2014/main" id="{FE5DF821-C0E0-4766-BFE3-8E91EFAA3344}"/>
              </a:ext>
            </a:extLst>
          </p:cNvPr>
          <p:cNvSpPr txBox="1">
            <a:spLocks noChangeArrowheads="1"/>
          </p:cNvSpPr>
          <p:nvPr/>
        </p:nvSpPr>
        <p:spPr bwMode="auto">
          <a:xfrm>
            <a:off x="75317" y="6417000"/>
            <a:ext cx="11099570" cy="4154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After risk discussion</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Modified from: Greenland P et al JACC 2018: 72(4): 434 - 47</a:t>
            </a:r>
          </a:p>
        </p:txBody>
      </p:sp>
    </p:spTree>
    <p:extLst>
      <p:ext uri="{BB962C8B-B14F-4D97-AF65-F5344CB8AC3E}">
        <p14:creationId xmlns:p14="http://schemas.microsoft.com/office/powerpoint/2010/main" val="225421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22599" y="421368"/>
            <a:ext cx="9162798"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and the Decision to Treat  </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204FFB87-3C38-46EB-986C-B2B25D860503}"/>
              </a:ext>
            </a:extLst>
          </p:cNvPr>
          <p:cNvSpPr/>
          <p:nvPr/>
        </p:nvSpPr>
        <p:spPr>
          <a:xfrm>
            <a:off x="3911512" y="-100780"/>
            <a:ext cx="1243390" cy="70788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NEW</a:t>
            </a:r>
          </a:p>
        </p:txBody>
      </p:sp>
      <p:sp>
        <p:nvSpPr>
          <p:cNvPr id="13" name="TextBox 12">
            <a:extLst>
              <a:ext uri="{FF2B5EF4-FFF2-40B4-BE49-F238E27FC236}">
                <a16:creationId xmlns:a16="http://schemas.microsoft.com/office/drawing/2014/main" id="{34E85F29-91EF-4467-B1C4-DE2719F90F35}"/>
              </a:ext>
            </a:extLst>
          </p:cNvPr>
          <p:cNvSpPr txBox="1"/>
          <p:nvPr/>
        </p:nvSpPr>
        <p:spPr>
          <a:xfrm>
            <a:off x="209085" y="1544943"/>
            <a:ext cx="8699430" cy="4401205"/>
          </a:xfrm>
          <a:prstGeom prst="rect">
            <a:avLst/>
          </a:prstGeom>
          <a:noFill/>
        </p:spPr>
        <p:txBody>
          <a:bodyPr wrap="square">
            <a:spAutoFit/>
          </a:bodyPr>
          <a:lstStyle/>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using computed tomography imaging may be considered for asymptomatic adults ≥ 40 years and at intermediate risk (FRS 10%- 20%)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 whom treatment decisions are uncertain is suggested. </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(Strong Recommendation, Moderate-Quality Evidence)</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using computed tomography imaging not be undertaken for: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high-risk individuals; (2) patients receiving statin treatment; or (3) most asymptomatic, low-risk adults.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(Strong Recommendation; Moderate-Quality Evidence)</a:t>
            </a:r>
          </a:p>
          <a:p>
            <a:pPr marL="0" marR="0" lvl="0" indent="0" algn="l" defTabSz="1218987" rtl="0" eaLnBrk="1" fontAlgn="auto" latinLnBrk="0" hangingPunct="1">
              <a:lnSpc>
                <a:spcPct val="100000"/>
              </a:lnSpc>
              <a:spcBef>
                <a:spcPts val="0"/>
              </a:spcBef>
              <a:spcAft>
                <a:spcPts val="0"/>
              </a:spcAft>
              <a:buClr>
                <a:srgbClr val="3C8C9C"/>
              </a:buClr>
              <a:buSzTx/>
              <a:buFontTx/>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CAC screening may be considered for a subset of low-risk individuals &gt; 40 years with a family history of premature ASCVD</a:t>
            </a:r>
            <a:r>
              <a:rPr kumimoji="0" lang="en-US"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(men &lt; 55 years; women ≤†65 years) in addition to identifying known </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genetic causes of CAD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such as elevated </a:t>
            </a:r>
            <a:r>
              <a:rPr kumimoji="0" lang="en-US"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or FH is suggested. </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(Weak Recommendation; Low-Quality Evidence)</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4" name="Picture 13" descr="A white circle with text&#10;&#10;Description automatically generated with low confidence">
            <a:extLst>
              <a:ext uri="{FF2B5EF4-FFF2-40B4-BE49-F238E27FC236}">
                <a16:creationId xmlns:a16="http://schemas.microsoft.com/office/drawing/2014/main" id="{5F814A10-A98C-4354-8B63-7AABBEDE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99" y="72258"/>
            <a:ext cx="957908" cy="957908"/>
          </a:xfrm>
          <a:prstGeom prst="rect">
            <a:avLst/>
          </a:prstGeom>
        </p:spPr>
      </p:pic>
      <p:sp>
        <p:nvSpPr>
          <p:cNvPr id="15" name="Rectangle 14">
            <a:extLst>
              <a:ext uri="{FF2B5EF4-FFF2-40B4-BE49-F238E27FC236}">
                <a16:creationId xmlns:a16="http://schemas.microsoft.com/office/drawing/2014/main" id="{9DA8ACC5-022C-40A5-A58D-48E97F9B3747}"/>
              </a:ext>
            </a:extLst>
          </p:cNvPr>
          <p:cNvSpPr/>
          <p:nvPr/>
        </p:nvSpPr>
        <p:spPr>
          <a:xfrm>
            <a:off x="235485" y="5684270"/>
            <a:ext cx="8465170" cy="52375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Lab Testing in Canada</a:t>
            </a:r>
          </a:p>
          <a:p>
            <a:pPr marL="1543050" marR="0" lvl="3"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CAC testing is not uniformly available </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or uniformly funded in Canada at this time</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16" name="Graphic 15" descr="Test tubes outline">
            <a:extLst>
              <a:ext uri="{FF2B5EF4-FFF2-40B4-BE49-F238E27FC236}">
                <a16:creationId xmlns:a16="http://schemas.microsoft.com/office/drawing/2014/main" id="{59477593-2235-440B-8D37-057701DA13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22" y="5725389"/>
            <a:ext cx="432000" cy="432000"/>
          </a:xfrm>
          <a:prstGeom prst="rect">
            <a:avLst/>
          </a:prstGeom>
        </p:spPr>
      </p:pic>
      <p:sp>
        <p:nvSpPr>
          <p:cNvPr id="17" name="Text Box 29">
            <a:extLst>
              <a:ext uri="{FF2B5EF4-FFF2-40B4-BE49-F238E27FC236}">
                <a16:creationId xmlns:a16="http://schemas.microsoft.com/office/drawing/2014/main" id="{36C5B813-6307-49A9-AEF5-2B70B86324F2}"/>
              </a:ext>
            </a:extLst>
          </p:cNvPr>
          <p:cNvSpPr txBox="1">
            <a:spLocks noChangeArrowheads="1"/>
          </p:cNvSpPr>
          <p:nvPr/>
        </p:nvSpPr>
        <p:spPr bwMode="auto">
          <a:xfrm>
            <a:off x="68817" y="6300622"/>
            <a:ext cx="7445888" cy="707886"/>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atherosclerotic cardiovascular disease; AU, </a:t>
            </a:r>
            <a:r>
              <a:rPr kumimoji="0" 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Agatston</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units; CAC, coronary artery calcium; CV, cardiovascular; FH, familial hypercholesterolemia; FRS, Framingham Risk Score; </a:t>
            </a:r>
            <a:r>
              <a:rPr kumimoji="0" 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lipoprotein a; MI, myocardial infarction; </a:t>
            </a: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RCTs, randomized control trials.</a:t>
            </a: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363745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32678" y="-43910"/>
            <a:ext cx="9162798"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Targets vs. Threshold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Arial Narrow" panose="020B0606020202030204" pitchFamily="34" charset="0"/>
              </a:rPr>
              <a:t>Clarifying Terminology</a:t>
            </a:r>
            <a:endParaRPr kumimoji="0" lang="en-US"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6925EE2F-A71E-4D32-9EF4-97F4CF8D8F1B}"/>
              </a:ext>
            </a:extLst>
          </p:cNvPr>
          <p:cNvSpPr txBox="1"/>
          <p:nvPr/>
        </p:nvSpPr>
        <p:spPr>
          <a:xfrm>
            <a:off x="4688525" y="475240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High Quality Evidence)</a:t>
            </a:r>
            <a:endPar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90EA2F22-C193-4E60-BD53-30DAE5A7B65C}"/>
              </a:ext>
            </a:extLst>
          </p:cNvPr>
          <p:cNvSpPr txBox="1"/>
          <p:nvPr/>
        </p:nvSpPr>
        <p:spPr>
          <a:xfrm>
            <a:off x="6771440" y="476741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Expert consensus)</a:t>
            </a:r>
            <a:endParaRPr kumimoji="0" lang="en-CA" sz="7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AD204908-BA71-4188-9A85-A0857261FF83}"/>
              </a:ext>
            </a:extLst>
          </p:cNvPr>
          <p:cNvSpPr/>
          <p:nvPr/>
        </p:nvSpPr>
        <p:spPr>
          <a:xfrm>
            <a:off x="160711" y="1937984"/>
            <a:ext cx="4400035" cy="815503"/>
          </a:xfrm>
          <a:prstGeom prst="rect">
            <a:avLst/>
          </a:prstGeom>
          <a:solidFill>
            <a:srgbClr val="4D99A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FFFF"/>
                </a:solidFill>
                <a:effectLst/>
                <a:uLnTx/>
                <a:uFillTx/>
                <a:latin typeface="Arial Narrow" panose="020B0606020202030204" pitchFamily="34" charset="0"/>
              </a:rPr>
              <a:t>TARGETS</a:t>
            </a:r>
            <a:endParaRPr kumimoji="0" lang="en-CA" sz="1700" b="1"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21" name="Rectangle 20">
            <a:extLst>
              <a:ext uri="{FF2B5EF4-FFF2-40B4-BE49-F238E27FC236}">
                <a16:creationId xmlns:a16="http://schemas.microsoft.com/office/drawing/2014/main" id="{3E408D15-B46E-4A21-B8E1-1E9CFD4216FE}"/>
              </a:ext>
            </a:extLst>
          </p:cNvPr>
          <p:cNvSpPr/>
          <p:nvPr/>
        </p:nvSpPr>
        <p:spPr>
          <a:xfrm>
            <a:off x="160710" y="2718098"/>
            <a:ext cx="4400035" cy="2296828"/>
          </a:xfrm>
          <a:prstGeom prst="rect">
            <a:avLst/>
          </a:prstGeom>
          <a:solidFill>
            <a:srgbClr val="B1D9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kern="0">
                <a:solidFill>
                  <a:schemeClr val="tx1">
                    <a:lumMod val="75000"/>
                    <a:lumOff val="25000"/>
                  </a:schemeClr>
                </a:solidFill>
                <a:latin typeface="Arial Narrow" panose="020B0606020202030204" pitchFamily="34" charset="0"/>
              </a:rPr>
              <a:t>for LDL-C lowering in response to therapy are defined by percentage responses</a:t>
            </a:r>
            <a:endParaRPr kumimoji="0" lang="en-CA" sz="1200" b="1" i="0" u="none" strike="noStrike" kern="0" cap="none" spc="0" normalizeH="0" baseline="0" noProof="0">
              <a:ln>
                <a:noFill/>
              </a:ln>
              <a:solidFill>
                <a:schemeClr val="tx1">
                  <a:lumMod val="75000"/>
                  <a:lumOff val="25000"/>
                </a:schemeClr>
              </a:solidFill>
              <a:effectLst/>
              <a:uLnTx/>
              <a:uFillTx/>
              <a:latin typeface="Arial Narrow" panose="020B0606020202030204" pitchFamily="34" charset="0"/>
            </a:endParaRPr>
          </a:p>
        </p:txBody>
      </p:sp>
      <p:sp>
        <p:nvSpPr>
          <p:cNvPr id="22" name="Rectangle 21">
            <a:extLst>
              <a:ext uri="{FF2B5EF4-FFF2-40B4-BE49-F238E27FC236}">
                <a16:creationId xmlns:a16="http://schemas.microsoft.com/office/drawing/2014/main" id="{9BF0E40B-C9DA-4AFD-A6B4-3BFFDFECC70C}"/>
              </a:ext>
            </a:extLst>
          </p:cNvPr>
          <p:cNvSpPr/>
          <p:nvPr/>
        </p:nvSpPr>
        <p:spPr>
          <a:xfrm>
            <a:off x="4701711" y="1925633"/>
            <a:ext cx="4400035" cy="815503"/>
          </a:xfrm>
          <a:prstGeom prst="rect">
            <a:avLst/>
          </a:prstGeom>
          <a:solidFill>
            <a:srgbClr val="265A6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FFFFFF"/>
                </a:solidFill>
                <a:effectLst/>
                <a:uLnTx/>
                <a:uFillTx/>
                <a:latin typeface="Arial Narrow" panose="020B0606020202030204" pitchFamily="34" charset="0"/>
              </a:rPr>
              <a:t>THRESHOLD</a:t>
            </a:r>
            <a:endParaRPr kumimoji="0" lang="en-CA" sz="1700" b="1" i="0" u="none" strike="noStrike" kern="0" cap="none" spc="0" normalizeH="0" baseline="0" noProof="0">
              <a:ln>
                <a:noFill/>
              </a:ln>
              <a:solidFill>
                <a:srgbClr val="FFFFFF"/>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24F19EB5-5205-4D3F-B122-44F6B0B11536}"/>
              </a:ext>
            </a:extLst>
          </p:cNvPr>
          <p:cNvSpPr/>
          <p:nvPr/>
        </p:nvSpPr>
        <p:spPr>
          <a:xfrm>
            <a:off x="4701710" y="2705747"/>
            <a:ext cx="4400035" cy="2296828"/>
          </a:xfrm>
          <a:prstGeom prst="rect">
            <a:avLst/>
          </a:prstGeom>
          <a:solidFill>
            <a:srgbClr val="7CC0C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b="1" kern="0" dirty="0">
                <a:solidFill>
                  <a:schemeClr val="tx1">
                    <a:lumMod val="75000"/>
                    <a:lumOff val="25000"/>
                  </a:schemeClr>
                </a:solidFill>
                <a:latin typeface="Arial Narrow" panose="020B0606020202030204" pitchFamily="34" charset="0"/>
              </a:rPr>
              <a:t>A specific value for LDL-C (or non-HDL-C) at or above which clinicians should consider starting or intensifying therapy</a:t>
            </a:r>
            <a:endParaRPr kumimoji="0" lang="en-CA" sz="1200" b="1" i="0" u="none" strike="noStrike" kern="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pic>
        <p:nvPicPr>
          <p:cNvPr id="24" name="Graphic 23" descr="Bullseye with solid fill">
            <a:extLst>
              <a:ext uri="{FF2B5EF4-FFF2-40B4-BE49-F238E27FC236}">
                <a16:creationId xmlns:a16="http://schemas.microsoft.com/office/drawing/2014/main" id="{F4BD7DA7-4D83-4978-9B39-055FA5BD27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934" y="1870841"/>
            <a:ext cx="815503" cy="815503"/>
          </a:xfrm>
          <a:prstGeom prst="rect">
            <a:avLst/>
          </a:prstGeom>
        </p:spPr>
      </p:pic>
      <p:pic>
        <p:nvPicPr>
          <p:cNvPr id="25" name="Graphic 24" descr="Medicine with solid fill">
            <a:extLst>
              <a:ext uri="{FF2B5EF4-FFF2-40B4-BE49-F238E27FC236}">
                <a16:creationId xmlns:a16="http://schemas.microsoft.com/office/drawing/2014/main" id="{F5DB591D-1ED2-4889-8DF0-E0C8245CAF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2707" y="1950454"/>
            <a:ext cx="760304" cy="760304"/>
          </a:xfrm>
          <a:prstGeom prst="rect">
            <a:avLst/>
          </a:prstGeom>
        </p:spPr>
      </p:pic>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1000">
                <a:solidFill>
                  <a:prstClr val="white"/>
                </a:solidFill>
                <a:latin typeface="Arial Narrow" panose="020B0606020202030204" pitchFamily="34" charset="0"/>
              </a:rPr>
              <a:t>Grundy SM, et al. J AM Coll </a:t>
            </a:r>
            <a:r>
              <a:rPr lang="en-US" sz="1000" err="1">
                <a:solidFill>
                  <a:prstClr val="white"/>
                </a:solidFill>
                <a:latin typeface="Arial Narrow" panose="020B0606020202030204" pitchFamily="34" charset="0"/>
              </a:rPr>
              <a:t>Cardiol</a:t>
            </a:r>
            <a:r>
              <a:rPr lang="en-US" sz="1000">
                <a:solidFill>
                  <a:prstClr val="white"/>
                </a:solidFill>
                <a:latin typeface="Arial Narrow" panose="020B0606020202030204" pitchFamily="34" charset="0"/>
              </a:rPr>
              <a:t>. 2019; 73:e285-e350</a:t>
            </a:r>
            <a:endParaRPr kumimoji="0" lang="en-US" sz="10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1359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What We Already Know</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Centrality of LDL-C Cholesterol </a:t>
            </a:r>
          </a:p>
        </p:txBody>
      </p:sp>
    </p:spTree>
    <p:extLst>
      <p:ext uri="{BB962C8B-B14F-4D97-AF65-F5344CB8AC3E}">
        <p14:creationId xmlns:p14="http://schemas.microsoft.com/office/powerpoint/2010/main" val="273222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831272" y="171533"/>
            <a:ext cx="786938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Targets vs Thresholds for Therapy</a:t>
            </a:r>
            <a:endParaRPr kumimoji="0" lang="en-US" sz="28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7" name="Picture 16" descr="A white circle with text&#10;&#10;Description automatically generated with low confidence">
            <a:extLst>
              <a:ext uri="{FF2B5EF4-FFF2-40B4-BE49-F238E27FC236}">
                <a16:creationId xmlns:a16="http://schemas.microsoft.com/office/drawing/2014/main" id="{87F4CDB2-3B07-4DA9-B3E6-8BDA925D7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10" y="47876"/>
            <a:ext cx="957908" cy="957908"/>
          </a:xfrm>
          <a:prstGeom prst="rect">
            <a:avLst/>
          </a:prstGeom>
        </p:spPr>
      </p:pic>
      <p:sp>
        <p:nvSpPr>
          <p:cNvPr id="27" name="TextBox 26">
            <a:extLst>
              <a:ext uri="{FF2B5EF4-FFF2-40B4-BE49-F238E27FC236}">
                <a16:creationId xmlns:a16="http://schemas.microsoft.com/office/drawing/2014/main" id="{74DA6178-0FD8-467D-9D9E-CCD95FD293F2}"/>
              </a:ext>
            </a:extLst>
          </p:cNvPr>
          <p:cNvSpPr txBox="1"/>
          <p:nvPr/>
        </p:nvSpPr>
        <p:spPr>
          <a:xfrm>
            <a:off x="160710" y="1389403"/>
            <a:ext cx="8640292" cy="4524315"/>
          </a:xfrm>
          <a:prstGeom prst="rect">
            <a:avLst/>
          </a:prstGeom>
          <a:noFill/>
        </p:spPr>
        <p:txBody>
          <a:bodyPr wrap="square">
            <a:spAutoFit/>
          </a:bodyPr>
          <a:lstStyle/>
          <a:p>
            <a:pPr marL="342900" indent="-342900">
              <a:buClr>
                <a:srgbClr val="F68D58"/>
              </a:buClr>
              <a:buFont typeface="Wingdings" panose="05000000000000000000" pitchFamily="2" charset="2"/>
              <a:buChar char="§"/>
            </a:pPr>
            <a:r>
              <a:rPr lang="en-US" sz="2400" dirty="0">
                <a:latin typeface="Arial Narrow" panose="020B0606020202030204" pitchFamily="34" charset="0"/>
              </a:rPr>
              <a:t>RCTs identify thresholds of initiation of intensified lipid lowering therapy in secondary prevention.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No direct evidence from RCTs (or other research) for any specific targets.</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No evidence for the often-quoted argument that targets rather than thresholds will result in better implementation of intensified lipid lowering therapy in secondary prevention.</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Potential detrimental effect of targets as it may lead to dose adjustment and higher LDL-C levels.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Possible more complicated algorithm in clinical practice when chasing targets. </a:t>
            </a:r>
          </a:p>
          <a:p>
            <a:pPr marL="342900" indent="-342900">
              <a:buClr>
                <a:srgbClr val="F68D58"/>
              </a:buClr>
              <a:buFont typeface="Wingdings" panose="05000000000000000000" pitchFamily="2" charset="2"/>
              <a:buChar char="§"/>
            </a:pPr>
            <a:r>
              <a:rPr lang="en-US" sz="2400" dirty="0">
                <a:latin typeface="Arial Narrow" panose="020B0606020202030204" pitchFamily="34" charset="0"/>
              </a:rPr>
              <a:t>Inaccuracy in calculated LDL -C for low LDL-C concentrations.</a:t>
            </a:r>
            <a:endParaRPr lang="en-CA" sz="2400" dirty="0">
              <a:latin typeface="Arial Narrow" panose="020B0606020202030204" pitchFamily="34" charset="0"/>
            </a:endParaRPr>
          </a:p>
        </p:txBody>
      </p:sp>
    </p:spTree>
    <p:extLst>
      <p:ext uri="{BB962C8B-B14F-4D97-AF65-F5344CB8AC3E}">
        <p14:creationId xmlns:p14="http://schemas.microsoft.com/office/powerpoint/2010/main" val="4084561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lvl="0" algn="ctr" defTabSz="342991">
              <a:defRPr/>
            </a:pPr>
            <a:r>
              <a:rPr lang="en-CA" sz="2800" b="1" i="1" dirty="0">
                <a:solidFill>
                  <a:prstClr val="white"/>
                </a:solidFill>
                <a:latin typeface="Arial Narrow" panose="020B0606020202030204" pitchFamily="34" charset="0"/>
              </a:rPr>
              <a:t>Efficacy of </a:t>
            </a:r>
            <a:r>
              <a:rPr lang="en-CA" sz="2800" b="1" i="1" dirty="0" err="1">
                <a:solidFill>
                  <a:prstClr val="white"/>
                </a:solidFill>
                <a:latin typeface="Arial Narrow" panose="020B0606020202030204" pitchFamily="34" charset="0"/>
              </a:rPr>
              <a:t>Evolocumab</a:t>
            </a:r>
            <a:r>
              <a:rPr lang="en-CA" sz="2800" b="1" i="1" dirty="0">
                <a:solidFill>
                  <a:prstClr val="white"/>
                </a:solidFill>
                <a:latin typeface="Arial Narrow" panose="020B0606020202030204" pitchFamily="34" charset="0"/>
              </a:rPr>
              <a:t> in Patients with CKD</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01683"/>
            <a:ext cx="8726037" cy="230832"/>
          </a:xfrm>
          <a:prstGeom prst="rect">
            <a:avLst/>
          </a:prstGeom>
          <a:noFill/>
          <a:ln w="9525">
            <a:noFill/>
            <a:miter lim="800000"/>
            <a:headEnd/>
            <a:tailEnd/>
          </a:ln>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Chaytan DM, et al. J AM Coll Cardiol. 2019:73:2961-2970</a:t>
            </a:r>
          </a:p>
        </p:txBody>
      </p:sp>
      <p:pic>
        <p:nvPicPr>
          <p:cNvPr id="2" name="Picture 1">
            <a:extLst>
              <a:ext uri="{FF2B5EF4-FFF2-40B4-BE49-F238E27FC236}">
                <a16:creationId xmlns:a16="http://schemas.microsoft.com/office/drawing/2014/main" id="{F4AF875D-8FA7-46D3-B0AA-6E5EF0241C02}"/>
              </a:ext>
            </a:extLst>
          </p:cNvPr>
          <p:cNvPicPr>
            <a:picLocks noChangeAspect="1"/>
          </p:cNvPicPr>
          <p:nvPr/>
        </p:nvPicPr>
        <p:blipFill>
          <a:blip r:embed="rId4"/>
          <a:stretch>
            <a:fillRect/>
          </a:stretch>
        </p:blipFill>
        <p:spPr>
          <a:xfrm>
            <a:off x="0" y="1643642"/>
            <a:ext cx="9144000" cy="3570716"/>
          </a:xfrm>
          <a:prstGeom prst="rect">
            <a:avLst/>
          </a:prstGeom>
        </p:spPr>
      </p:pic>
      <p:sp>
        <p:nvSpPr>
          <p:cNvPr id="32" name="Text Box 29">
            <a:extLst>
              <a:ext uri="{FF2B5EF4-FFF2-40B4-BE49-F238E27FC236}">
                <a16:creationId xmlns:a16="http://schemas.microsoft.com/office/drawing/2014/main" id="{58294BD8-2F1C-4501-AD48-5ED1258A1680}"/>
              </a:ext>
            </a:extLst>
          </p:cNvPr>
          <p:cNvSpPr txBox="1">
            <a:spLocks noChangeArrowheads="1"/>
          </p:cNvSpPr>
          <p:nvPr/>
        </p:nvSpPr>
        <p:spPr bwMode="auto">
          <a:xfrm>
            <a:off x="199582" y="5574003"/>
            <a:ext cx="8726037" cy="253916"/>
          </a:xfrm>
          <a:prstGeom prst="rect">
            <a:avLst/>
          </a:prstGeom>
          <a:noFill/>
          <a:ln w="9525">
            <a:noFill/>
            <a:miter lim="800000"/>
            <a:headEnd/>
            <a:tailEnd/>
          </a:ln>
        </p:spPr>
        <p:txBody>
          <a:bodyPr wrap="square">
            <a:spAutoFit/>
          </a:bodyPr>
          <a:lstStyle/>
          <a:p>
            <a:pPr marR="0" lvl="0" algn="ctr" defTabSz="457200" rtl="0" eaLnBrk="1" fontAlgn="auto" latinLnBrk="0" hangingPunct="1">
              <a:lnSpc>
                <a:spcPct val="100000"/>
              </a:lnSpc>
              <a:spcBef>
                <a:spcPts val="0"/>
              </a:spcBef>
              <a:spcAft>
                <a:spcPts val="0"/>
              </a:spcAft>
              <a:buClrTx/>
              <a:buSzTx/>
              <a:tabLst/>
              <a:defRPr/>
            </a:pPr>
            <a:r>
              <a:rPr kumimoji="0" lang="nb-NO" sz="1050" b="0" i="0" u="none" strike="noStrike" kern="1200" cap="none" spc="0" normalizeH="0" baseline="0" noProof="0" dirty="0">
                <a:ln>
                  <a:noFill/>
                </a:ln>
                <a:effectLst/>
                <a:uLnTx/>
                <a:uFillTx/>
                <a:latin typeface="Arial Narrow" pitchFamily="34" charset="0"/>
                <a:ea typeface="+mn-ea"/>
                <a:cs typeface="Arial" charset="0"/>
              </a:rPr>
              <a:t>Kaplan-Meier event rates at 30 months are provided according to treatment group with placebo in grey and evolocumab in orange </a:t>
            </a:r>
          </a:p>
        </p:txBody>
      </p:sp>
    </p:spTree>
    <p:extLst>
      <p:ext uri="{BB962C8B-B14F-4D97-AF65-F5344CB8AC3E}">
        <p14:creationId xmlns:p14="http://schemas.microsoft.com/office/powerpoint/2010/main" val="138949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LDL-C is Strongly Associated with ASCVD*</a:t>
            </a:r>
          </a:p>
        </p:txBody>
      </p:sp>
      <p:pic>
        <p:nvPicPr>
          <p:cNvPr id="14" name="Picture 13">
            <a:extLst>
              <a:ext uri="{FF2B5EF4-FFF2-40B4-BE49-F238E27FC236}">
                <a16:creationId xmlns:a16="http://schemas.microsoft.com/office/drawing/2014/main" id="{AEF5F470-90BE-440E-9B1F-230835E64CFC}"/>
              </a:ext>
            </a:extLst>
          </p:cNvPr>
          <p:cNvPicPr>
            <a:picLocks noChangeAspect="1"/>
          </p:cNvPicPr>
          <p:nvPr/>
        </p:nvPicPr>
        <p:blipFill>
          <a:blip r:embed="rId4"/>
          <a:stretch>
            <a:fillRect/>
          </a:stretch>
        </p:blipFill>
        <p:spPr>
          <a:xfrm>
            <a:off x="2116181" y="1932528"/>
            <a:ext cx="1841184" cy="1836000"/>
          </a:xfrm>
          <a:prstGeom prst="rect">
            <a:avLst/>
          </a:prstGeom>
        </p:spPr>
      </p:pic>
      <p:pic>
        <p:nvPicPr>
          <p:cNvPr id="15" name="Picture 14">
            <a:extLst>
              <a:ext uri="{FF2B5EF4-FFF2-40B4-BE49-F238E27FC236}">
                <a16:creationId xmlns:a16="http://schemas.microsoft.com/office/drawing/2014/main" id="{B9524D57-315A-42D2-BF95-93A07E62AD7B}"/>
              </a:ext>
            </a:extLst>
          </p:cNvPr>
          <p:cNvPicPr>
            <a:picLocks noChangeAspect="1"/>
          </p:cNvPicPr>
          <p:nvPr/>
        </p:nvPicPr>
        <p:blipFill>
          <a:blip r:embed="rId5"/>
          <a:stretch>
            <a:fillRect/>
          </a:stretch>
        </p:blipFill>
        <p:spPr>
          <a:xfrm>
            <a:off x="2152181" y="3603647"/>
            <a:ext cx="1836000" cy="1836000"/>
          </a:xfrm>
          <a:prstGeom prst="rect">
            <a:avLst/>
          </a:prstGeom>
        </p:spPr>
      </p:pic>
      <p:pic>
        <p:nvPicPr>
          <p:cNvPr id="16" name="Picture 15">
            <a:extLst>
              <a:ext uri="{FF2B5EF4-FFF2-40B4-BE49-F238E27FC236}">
                <a16:creationId xmlns:a16="http://schemas.microsoft.com/office/drawing/2014/main" id="{A0D23B1C-DD6A-4329-9862-7247AB1ECACC}"/>
              </a:ext>
            </a:extLst>
          </p:cNvPr>
          <p:cNvPicPr>
            <a:picLocks noChangeAspect="1"/>
          </p:cNvPicPr>
          <p:nvPr/>
        </p:nvPicPr>
        <p:blipFill>
          <a:blip r:embed="rId6"/>
          <a:stretch>
            <a:fillRect/>
          </a:stretch>
        </p:blipFill>
        <p:spPr>
          <a:xfrm>
            <a:off x="3745543" y="4372180"/>
            <a:ext cx="1841184" cy="1836000"/>
          </a:xfrm>
          <a:prstGeom prst="rect">
            <a:avLst/>
          </a:prstGeom>
        </p:spPr>
      </p:pic>
      <p:pic>
        <p:nvPicPr>
          <p:cNvPr id="17" name="Picture 16">
            <a:extLst>
              <a:ext uri="{FF2B5EF4-FFF2-40B4-BE49-F238E27FC236}">
                <a16:creationId xmlns:a16="http://schemas.microsoft.com/office/drawing/2014/main" id="{8BF21464-CD31-4A18-89D6-68CB79A5A6F5}"/>
              </a:ext>
            </a:extLst>
          </p:cNvPr>
          <p:cNvPicPr>
            <a:picLocks noChangeAspect="1"/>
          </p:cNvPicPr>
          <p:nvPr/>
        </p:nvPicPr>
        <p:blipFill>
          <a:blip r:embed="rId7"/>
          <a:stretch>
            <a:fillRect/>
          </a:stretch>
        </p:blipFill>
        <p:spPr>
          <a:xfrm>
            <a:off x="5400737" y="3581433"/>
            <a:ext cx="1836000" cy="1836000"/>
          </a:xfrm>
          <a:prstGeom prst="rect">
            <a:avLst/>
          </a:prstGeom>
        </p:spPr>
      </p:pic>
      <p:pic>
        <p:nvPicPr>
          <p:cNvPr id="18" name="Picture 17">
            <a:extLst>
              <a:ext uri="{FF2B5EF4-FFF2-40B4-BE49-F238E27FC236}">
                <a16:creationId xmlns:a16="http://schemas.microsoft.com/office/drawing/2014/main" id="{E543525E-099E-4DED-A790-393A42F5FEDC}"/>
              </a:ext>
            </a:extLst>
          </p:cNvPr>
          <p:cNvPicPr>
            <a:picLocks noChangeAspect="1"/>
          </p:cNvPicPr>
          <p:nvPr/>
        </p:nvPicPr>
        <p:blipFill>
          <a:blip r:embed="rId8"/>
          <a:stretch>
            <a:fillRect/>
          </a:stretch>
        </p:blipFill>
        <p:spPr>
          <a:xfrm>
            <a:off x="5286171" y="1833264"/>
            <a:ext cx="1836000" cy="1836000"/>
          </a:xfrm>
          <a:prstGeom prst="rect">
            <a:avLst/>
          </a:prstGeom>
        </p:spPr>
      </p:pic>
      <p:pic>
        <p:nvPicPr>
          <p:cNvPr id="19" name="Picture 18">
            <a:extLst>
              <a:ext uri="{FF2B5EF4-FFF2-40B4-BE49-F238E27FC236}">
                <a16:creationId xmlns:a16="http://schemas.microsoft.com/office/drawing/2014/main" id="{63A27C6D-D1EA-4ED0-8DEC-4FDFF0BF3182}"/>
              </a:ext>
            </a:extLst>
          </p:cNvPr>
          <p:cNvPicPr>
            <a:picLocks noChangeAspect="1"/>
          </p:cNvPicPr>
          <p:nvPr/>
        </p:nvPicPr>
        <p:blipFill>
          <a:blip r:embed="rId9"/>
          <a:stretch>
            <a:fillRect/>
          </a:stretch>
        </p:blipFill>
        <p:spPr>
          <a:xfrm>
            <a:off x="3701176" y="1042516"/>
            <a:ext cx="1836000" cy="1836000"/>
          </a:xfrm>
          <a:prstGeom prst="rect">
            <a:avLst/>
          </a:prstGeom>
        </p:spPr>
      </p:pic>
      <p:pic>
        <p:nvPicPr>
          <p:cNvPr id="20" name="Picture 19">
            <a:extLst>
              <a:ext uri="{FF2B5EF4-FFF2-40B4-BE49-F238E27FC236}">
                <a16:creationId xmlns:a16="http://schemas.microsoft.com/office/drawing/2014/main" id="{086AA882-07D0-446A-8E60-1FEA6960A5AD}"/>
              </a:ext>
            </a:extLst>
          </p:cNvPr>
          <p:cNvPicPr>
            <a:picLocks noChangeAspect="1"/>
          </p:cNvPicPr>
          <p:nvPr/>
        </p:nvPicPr>
        <p:blipFill>
          <a:blip r:embed="rId10"/>
          <a:stretch>
            <a:fillRect/>
          </a:stretch>
        </p:blipFill>
        <p:spPr>
          <a:xfrm>
            <a:off x="3619607" y="2607865"/>
            <a:ext cx="2093056" cy="2088000"/>
          </a:xfrm>
          <a:prstGeom prst="rect">
            <a:avLst/>
          </a:prstGeom>
        </p:spPr>
      </p:pic>
      <p:sp>
        <p:nvSpPr>
          <p:cNvPr id="21" name="Rectangle 20">
            <a:extLst>
              <a:ext uri="{FF2B5EF4-FFF2-40B4-BE49-F238E27FC236}">
                <a16:creationId xmlns:a16="http://schemas.microsoft.com/office/drawing/2014/main" id="{8B19F62F-B0B0-4B40-BB86-FE865671F7BD}"/>
              </a:ext>
            </a:extLst>
          </p:cNvPr>
          <p:cNvSpPr/>
          <p:nvPr/>
        </p:nvSpPr>
        <p:spPr>
          <a:xfrm>
            <a:off x="182173" y="5910508"/>
            <a:ext cx="260199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a typeface="+mn-ea"/>
                <a:cs typeface="+mn-cs"/>
              </a:rPr>
              <a:t>*ASCVD: Atherosclerotic cardiovascular disease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a typeface="+mn-ea"/>
                <a:cs typeface="+mn-cs"/>
              </a:rPr>
              <a:t>FH: Familial Hypercholesterolemia </a:t>
            </a:r>
            <a:endParaRPr kumimoji="0" lang="en-CA" sz="1000" b="1"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2573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i="0" u="none" strike="noStrike" kern="1200" cap="none" spc="0" normalizeH="0" baseline="0" noProof="0" err="1">
                <a:ln>
                  <a:noFill/>
                </a:ln>
                <a:solidFill>
                  <a:prstClr val="white"/>
                </a:solidFill>
                <a:effectLst/>
                <a:uLnTx/>
                <a:uFillTx/>
                <a:latin typeface="Arial Narrow" panose="020B0606020202030204" pitchFamily="34" charset="0"/>
              </a:rPr>
              <a:t>Ference</a:t>
            </a:r>
            <a:r>
              <a:rPr kumimoji="0" lang="en-CA" sz="1000" i="0" u="none" strike="noStrike" kern="1200" cap="none" spc="0" normalizeH="0" baseline="0" noProof="0">
                <a:ln>
                  <a:noFill/>
                </a:ln>
                <a:solidFill>
                  <a:prstClr val="white"/>
                </a:solidFill>
                <a:effectLst/>
                <a:uLnTx/>
                <a:uFillTx/>
                <a:latin typeface="Arial Narrow" panose="020B0606020202030204" pitchFamily="34" charset="0"/>
              </a:rPr>
              <a:t> BA, et al. Eur Heart J. 2017;38:2459-2472</a:t>
            </a:r>
          </a:p>
        </p:txBody>
      </p:sp>
    </p:spTree>
    <p:extLst>
      <p:ext uri="{BB962C8B-B14F-4D97-AF65-F5344CB8AC3E}">
        <p14:creationId xmlns:p14="http://schemas.microsoft.com/office/powerpoint/2010/main" val="14548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ppt_x"/>
                                          </p:val>
                                        </p:tav>
                                        <p:tav tm="100000">
                                          <p:val>
                                            <p:strVal val="#ppt_x"/>
                                          </p:val>
                                        </p:tav>
                                      </p:tavLst>
                                    </p:anim>
                                    <p:anim calcmode="lin" valueType="num">
                                      <p:cBhvr additive="base">
                                        <p:cTn id="12" dur="1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1+#ppt_w/2"/>
                                          </p:val>
                                        </p:tav>
                                        <p:tav tm="100000">
                                          <p:val>
                                            <p:strVal val="#ppt_x"/>
                                          </p:val>
                                        </p:tav>
                                      </p:tavLst>
                                    </p:anim>
                                    <p:anim calcmode="lin" valueType="num">
                                      <p:cBhvr additive="base">
                                        <p:cTn id="16" dur="1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1+#ppt_w/2"/>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0-#ppt_w/2"/>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0-#ppt_w/2"/>
                                          </p:val>
                                        </p:tav>
                                        <p:tav tm="100000">
                                          <p:val>
                                            <p:strVal val="#ppt_x"/>
                                          </p:val>
                                        </p:tav>
                                      </p:tavLst>
                                    </p:anim>
                                    <p:anim calcmode="lin" valueType="num">
                                      <p:cBhvr additive="base">
                                        <p:cTn id="32" dur="1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83018"/>
            <a:ext cx="8981763" cy="523220"/>
          </a:xfrm>
          <a:prstGeom prst="rect">
            <a:avLst/>
          </a:prstGeom>
          <a:noFill/>
        </p:spPr>
        <p:txBody>
          <a:bodyPr wrap="square" rtlCol="0">
            <a:spAutoFit/>
          </a:bodyPr>
          <a:lstStyle/>
          <a:p>
            <a:pPr lvl="0" algn="ctr" defTabSz="457200">
              <a:defRPr/>
            </a:pPr>
            <a:r>
              <a:rPr lang="en-US" sz="2800" b="1" dirty="0">
                <a:solidFill>
                  <a:prstClr val="white"/>
                </a:solidFill>
                <a:latin typeface="Arial Narrow" panose="020B0606020202030204" pitchFamily="34" charset="0"/>
              </a:rPr>
              <a:t>Evidence for LDL-C as a Main Priority for Risk Reduction</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79063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i="0" u="none" strike="noStrike" kern="1200" cap="none" spc="0" normalizeH="0" baseline="0" noProof="0" dirty="0">
                <a:ln>
                  <a:noFill/>
                </a:ln>
                <a:solidFill>
                  <a:prstClr val="white"/>
                </a:solidFill>
                <a:effectLst/>
                <a:uLnTx/>
                <a:uFillTx/>
                <a:latin typeface="Arial Narrow" panose="020B0606020202030204" pitchFamily="34" charset="0"/>
              </a:rPr>
              <a:t>Stone NJ, et al. </a:t>
            </a:r>
            <a:r>
              <a:rPr kumimoji="0" lang="en-US" sz="900" i="0" u="none" strike="noStrike" kern="1200" cap="none" spc="0" normalizeH="0" baseline="0" noProof="0" dirty="0">
                <a:ln>
                  <a:noFill/>
                </a:ln>
                <a:solidFill>
                  <a:prstClr val="white"/>
                </a:solidFill>
                <a:effectLst/>
                <a:uLnTx/>
                <a:uFillTx/>
                <a:latin typeface="Arial Narrow" panose="020B0606020202030204" pitchFamily="34" charset="0"/>
              </a:rPr>
              <a:t>The 2018 AHA/ACC/Multi-Society Cholesterol guidelines: Looking at past, present and future, Progress in Cardiovascular Diseases, Volume 62, Issue 5, 2019, 375-383,</a:t>
            </a:r>
            <a:endParaRPr kumimoji="0" lang="en-CA" sz="900"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0594FD12-8F51-43A1-83E4-0CE24BD8E594}"/>
              </a:ext>
            </a:extLst>
          </p:cNvPr>
          <p:cNvSpPr/>
          <p:nvPr/>
        </p:nvSpPr>
        <p:spPr>
          <a:xfrm>
            <a:off x="192797" y="5963096"/>
            <a:ext cx="189026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rPr>
              <a:t>RCTs</a:t>
            </a:r>
            <a:r>
              <a:rPr lang="en-CA" sz="1000" b="1">
                <a:solidFill>
                  <a:schemeClr val="tx1">
                    <a:lumMod val="65000"/>
                    <a:lumOff val="35000"/>
                  </a:schemeClr>
                </a:solidFill>
                <a:latin typeface="Arial Narrow" panose="020B0606020202030204" pitchFamily="34" charset="0"/>
              </a:rPr>
              <a:t>: Randomized Clinical Trials</a:t>
            </a:r>
            <a:endParaRPr kumimoji="0" lang="en-CA" sz="1000" b="1" i="0" u="none" strike="noStrike" kern="1200" cap="none" spc="0" normalizeH="0" baseline="0" noProof="0">
              <a:ln>
                <a:noFill/>
              </a:ln>
              <a:solidFill>
                <a:schemeClr val="tx1">
                  <a:lumMod val="65000"/>
                  <a:lumOff val="35000"/>
                </a:schemeClr>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F471E9B1-F034-4951-8039-5EE3E2382FCE}"/>
              </a:ext>
            </a:extLst>
          </p:cNvPr>
          <p:cNvSpPr txBox="1"/>
          <p:nvPr/>
        </p:nvSpPr>
        <p:spPr>
          <a:xfrm>
            <a:off x="6112133" y="4032031"/>
            <a:ext cx="29493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LDL-C reduction</a:t>
            </a:r>
            <a:r>
              <a:rPr kumimoji="0" lang="en-CA" sz="2400" b="1" i="0" u="none" strike="noStrike" kern="1200" cap="none" spc="0" normalizeH="0" noProof="0" dirty="0">
                <a:ln>
                  <a:noFill/>
                </a:ln>
                <a:solidFill>
                  <a:srgbClr val="265A64"/>
                </a:solidFill>
                <a:effectLst/>
                <a:uLnTx/>
                <a:uFillTx/>
                <a:latin typeface="Arial Narrow" panose="020B0606020202030204" pitchFamily="34" charset="0"/>
              </a:rPr>
              <a:t> </a:t>
            </a: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remains the main </a:t>
            </a:r>
            <a:r>
              <a:rPr lang="en-CA" sz="2400" b="1" dirty="0">
                <a:solidFill>
                  <a:srgbClr val="265A64"/>
                </a:solidFill>
                <a:latin typeface="Arial Narrow" panose="020B0606020202030204" pitchFamily="34" charset="0"/>
              </a:rPr>
              <a:t>focus</a:t>
            </a:r>
            <a:r>
              <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rPr>
              <a:t> in guidelines</a:t>
            </a:r>
          </a:p>
        </p:txBody>
      </p:sp>
      <p:sp>
        <p:nvSpPr>
          <p:cNvPr id="26" name="TextBox 25">
            <a:extLst>
              <a:ext uri="{FF2B5EF4-FFF2-40B4-BE49-F238E27FC236}">
                <a16:creationId xmlns:a16="http://schemas.microsoft.com/office/drawing/2014/main" id="{02C5CEA0-CA1E-42EC-935C-EBE1C17CAEFE}"/>
              </a:ext>
            </a:extLst>
          </p:cNvPr>
          <p:cNvSpPr txBox="1"/>
          <p:nvPr/>
        </p:nvSpPr>
        <p:spPr>
          <a:xfrm>
            <a:off x="137379" y="1153210"/>
            <a:ext cx="5969706" cy="4785926"/>
          </a:xfrm>
          <a:prstGeom prst="rect">
            <a:avLst/>
          </a:prstGeom>
          <a:solidFill>
            <a:srgbClr val="B8DAE2"/>
          </a:solidFill>
        </p:spPr>
        <p:txBody>
          <a:bodyPr wrap="square" rtlCol="0" anchor="ctr">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b="1" dirty="0">
              <a:solidFill>
                <a:srgbClr val="265A64"/>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compromises 75% of the cholesterol carried by circulating apo-B containing lipoproteins </a:t>
            </a:r>
          </a:p>
          <a:p>
            <a:pPr marL="342900" marR="0" lvl="0" indent="-342900" algn="l" defTabSz="457200" rtl="0" eaLnBrk="1" fontAlgn="auto" latinLnBrk="0" hangingPunct="1">
              <a:lnSpc>
                <a:spcPct val="100000"/>
              </a:lnSpc>
              <a:spcBef>
                <a:spcPts val="0"/>
              </a:spcBef>
              <a:spcAft>
                <a:spcPts val="600"/>
              </a:spcAft>
              <a:buClr>
                <a:srgbClr val="262C40"/>
              </a:buClr>
              <a:buSzTx/>
              <a:buFont typeface="Wingdings" panose="05000000000000000000" pitchFamily="2" charset="2"/>
              <a:buChar char="§"/>
              <a:tabLst/>
              <a:defRPr/>
            </a:pPr>
            <a:endParaRPr kumimoji="0" lang="en-CA"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lang="en-CA" sz="2400" dirty="0">
                <a:solidFill>
                  <a:prstClr val="black"/>
                </a:solidFill>
                <a:latin typeface="Arial Narrow" panose="020B0606020202030204" pitchFamily="34" charset="0"/>
              </a:rPr>
              <a:t>LDL-C meets multiple criteria for causality related to ASCVD </a:t>
            </a:r>
          </a:p>
          <a:p>
            <a:pPr marL="342900" marR="0" lvl="0" indent="-342900" algn="l" defTabSz="457200" rtl="0" eaLnBrk="1" fontAlgn="auto" latinLnBrk="0" hangingPunct="1">
              <a:lnSpc>
                <a:spcPct val="100000"/>
              </a:lnSpc>
              <a:spcBef>
                <a:spcPts val="0"/>
              </a:spcBef>
              <a:spcAft>
                <a:spcPts val="600"/>
              </a:spcAft>
              <a:buClr>
                <a:srgbClr val="262C40"/>
              </a:buClr>
              <a:buSzTx/>
              <a:buFont typeface="Wingdings" panose="05000000000000000000" pitchFamily="2" charset="2"/>
              <a:buChar char="§"/>
              <a:tabLst/>
              <a:defRPr/>
            </a:pPr>
            <a:endParaRPr lang="en-CA" dirty="0">
              <a:solidFill>
                <a:prstClr val="black"/>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58651"/>
              </a:buClr>
              <a:buSzTx/>
              <a:buFont typeface="Wingdings" panose="05000000000000000000" pitchFamily="2" charset="2"/>
              <a:buChar char="§"/>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LDL-C is the most </a:t>
            </a:r>
            <a:r>
              <a:rPr kumimoji="0" lang="en-CA"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stu</a:t>
            </a:r>
            <a:r>
              <a:rPr lang="en-CA" sz="2400" dirty="0">
                <a:solidFill>
                  <a:prstClr val="black"/>
                </a:solidFill>
                <a:latin typeface="Arial Narrow" panose="020B0606020202030204" pitchFamily="34" charset="0"/>
              </a:rPr>
              <a:t>died lipid parameter in RCTs and the primary priority for lipid-lowering therapy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3" name="Picture 2" descr="A picture containing application&#10;&#10;Description automatically generated">
            <a:extLst>
              <a:ext uri="{FF2B5EF4-FFF2-40B4-BE49-F238E27FC236}">
                <a16:creationId xmlns:a16="http://schemas.microsoft.com/office/drawing/2014/main" id="{74B41298-1A40-4580-B2A9-A70FD769B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932" y="1693225"/>
            <a:ext cx="3224968" cy="2477179"/>
          </a:xfrm>
          <a:prstGeom prst="rect">
            <a:avLst/>
          </a:prstGeom>
        </p:spPr>
      </p:pic>
    </p:spTree>
    <p:extLst>
      <p:ext uri="{BB962C8B-B14F-4D97-AF65-F5344CB8AC3E}">
        <p14:creationId xmlns:p14="http://schemas.microsoft.com/office/powerpoint/2010/main" val="34812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7634</TotalTime>
  <Words>9937</Words>
  <Application>Microsoft Office PowerPoint</Application>
  <PresentationFormat>On-screen Show (4:3)</PresentationFormat>
  <Paragraphs>658</Paragraphs>
  <Slides>71</Slides>
  <Notes>53</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arial</vt:lpstr>
      <vt:lpstr>Arial Narrow</vt:lpstr>
      <vt:lpstr>Calibri</vt:lpstr>
      <vt:lpstr>Calibri Light</vt:lpstr>
      <vt:lpstr>Helvetica</vt:lpstr>
      <vt:lpstr>Roboto</vt:lpstr>
      <vt:lpstr>Times New Roman</vt:lpstr>
      <vt:lpstr>Tw Cen MT Condensed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Gail Karaim</cp:lastModifiedBy>
  <cp:revision>11</cp:revision>
  <dcterms:created xsi:type="dcterms:W3CDTF">2021-05-05T18:19:27Z</dcterms:created>
  <dcterms:modified xsi:type="dcterms:W3CDTF">2022-01-19T18:42:14Z</dcterms:modified>
</cp:coreProperties>
</file>